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56"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660"/>
  </p:normalViewPr>
  <p:slideViewPr>
    <p:cSldViewPr snapToGrid="0">
      <p:cViewPr varScale="1">
        <p:scale>
          <a:sx n="72" d="100"/>
          <a:sy n="72" d="100"/>
        </p:scale>
        <p:origin x="1614" y="54"/>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2021/1/1</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50202"/>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30015"/>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2021/1/1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1031051"/>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r>
              <a:rPr kumimoji="1" lang="en-US" altLang="ja-JP" sz="1100" dirty="0">
                <a:latin typeface="+mn-ea"/>
              </a:rPr>
              <a:t>※</a:t>
            </a:r>
            <a:r>
              <a:rPr kumimoji="1" lang="ja-JP" altLang="en-US" sz="1100" dirty="0">
                <a:latin typeface="+mn-ea"/>
              </a:rPr>
              <a:t>主要な達成目標（技術的成果等）を具体的な数値等を用いて箇条書きで記載（３つまで）。</a:t>
            </a:r>
            <a:endParaRPr kumimoji="1" lang="en-US" altLang="ja-JP" sz="11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1031051"/>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r>
              <a:rPr kumimoji="1" lang="en-US" altLang="ja-JP" sz="1100" dirty="0">
                <a:latin typeface="+mn-ea"/>
              </a:rPr>
              <a:t>※</a:t>
            </a:r>
            <a:r>
              <a:rPr kumimoji="1" lang="ja-JP" altLang="en-US" sz="1100" dirty="0">
                <a:latin typeface="+mn-ea"/>
              </a:rPr>
              <a:t>左記の達成目標と対応する形で、研究達成、成果の社会実装によって期待される効果を具体的に箇条書きで記載。</a:t>
            </a:r>
            <a:endParaRPr kumimoji="1" lang="en-US" altLang="ja-JP" sz="11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246769"/>
          </a:xfrm>
          <a:prstGeom prst="rect">
            <a:avLst/>
          </a:prstGeom>
          <a:noFill/>
        </p:spPr>
        <p:txBody>
          <a:bodyPr wrap="square" rtlCol="0">
            <a:spAutoFit/>
          </a:bodyPr>
          <a:lstStyle/>
          <a:p>
            <a:r>
              <a:rPr kumimoji="1" lang="en-US" altLang="ja-JP" sz="1400" dirty="0">
                <a:latin typeface="+mn-ea"/>
              </a:rPr>
              <a:t>※</a:t>
            </a:r>
            <a:r>
              <a:rPr kumimoji="1" lang="ja-JP" altLang="en-US" sz="1400" dirty="0">
                <a:latin typeface="+mn-ea"/>
              </a:rPr>
              <a:t>主な研究手法について、箇条書きで記載（３つまで）。</a:t>
            </a:r>
            <a:endParaRPr kumimoji="1" lang="en-US" altLang="ja-JP" sz="1400" dirty="0">
              <a:latin typeface="+mn-ea"/>
            </a:endParaRPr>
          </a:p>
          <a:p>
            <a:r>
              <a:rPr kumimoji="1" lang="ja-JP" altLang="en-US" sz="1400" dirty="0">
                <a:latin typeface="+mn-ea"/>
              </a:rPr>
              <a:t>①○○のため、○○を実施（３行以内）</a:t>
            </a:r>
            <a:endParaRPr kumimoji="1" lang="en-US" altLang="ja-JP" sz="1400" dirty="0">
              <a:latin typeface="+mn-ea"/>
            </a:endParaRPr>
          </a:p>
          <a:p>
            <a:r>
              <a:rPr kumimoji="1" lang="ja-JP" altLang="en-US" sz="1400" dirty="0">
                <a:latin typeface="+mn-ea"/>
              </a:rPr>
              <a:t>②（上に同じ）</a:t>
            </a:r>
            <a:endParaRPr kumimoji="1" lang="en-US" altLang="ja-JP" sz="1400" dirty="0">
              <a:latin typeface="+mn-ea"/>
            </a:endParaRPr>
          </a:p>
          <a:p>
            <a:r>
              <a:rPr kumimoji="1" lang="ja-JP" altLang="en-US" sz="1400" dirty="0">
                <a:latin typeface="+mn-ea"/>
              </a:rPr>
              <a:t>③（上に同じ）</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3" name="テキスト ボックス 12">
            <a:extLst>
              <a:ext uri="{FF2B5EF4-FFF2-40B4-BE49-F238E27FC236}">
                <a16:creationId xmlns:a16="http://schemas.microsoft.com/office/drawing/2014/main" id="{359585CE-F826-4020-BBAA-C80D41D03429}"/>
              </a:ext>
            </a:extLst>
          </p:cNvPr>
          <p:cNvSpPr txBox="1"/>
          <p:nvPr/>
        </p:nvSpPr>
        <p:spPr>
          <a:xfrm>
            <a:off x="315000" y="1447317"/>
            <a:ext cx="6264000" cy="830997"/>
          </a:xfrm>
          <a:prstGeom prst="rect">
            <a:avLst/>
          </a:prstGeom>
          <a:noFill/>
        </p:spPr>
        <p:txBody>
          <a:bodyPr wrap="square" rtlCol="0">
            <a:spAutoFit/>
          </a:bodyPr>
          <a:lstStyle/>
          <a:p>
            <a:r>
              <a:rPr kumimoji="1" lang="en-US" altLang="ja-JP" sz="1200" dirty="0"/>
              <a:t>※</a:t>
            </a:r>
            <a:r>
              <a:rPr kumimoji="1" lang="ja-JP" altLang="en-US" sz="1200" dirty="0"/>
              <a:t>提案する研究課題に係る研究目的について以下の例のように、端的に２行又は３行で記載。</a:t>
            </a:r>
            <a:endParaRPr kumimoji="1" lang="en-US" altLang="ja-JP" sz="1200" dirty="0"/>
          </a:p>
          <a:p>
            <a:r>
              <a:rPr kumimoji="1" lang="ja-JP" altLang="en-US" sz="1200" dirty="0">
                <a:latin typeface="+mn-ea"/>
              </a:rPr>
              <a:t>（例）○○（何を行うか）により、○○（研究達成により農家や国民生活等に対する波及効果）することを目的とする。</a:t>
            </a:r>
            <a:endParaRPr kumimoji="1" lang="en-US" altLang="ja-JP" sz="1200" dirty="0">
              <a:latin typeface="+mn-ea"/>
            </a:endParaRP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246769"/>
          </a:xfrm>
          <a:prstGeom prst="rect">
            <a:avLst/>
          </a:prstGeom>
          <a:noFill/>
        </p:spPr>
        <p:txBody>
          <a:bodyPr wrap="square" rtlCol="0">
            <a:spAutoFit/>
          </a:bodyPr>
          <a:lstStyle/>
          <a:p>
            <a:r>
              <a:rPr kumimoji="1" lang="en-US" altLang="ja-JP" sz="1400" dirty="0">
                <a:latin typeface="+mn-ea"/>
              </a:rPr>
              <a:t>※</a:t>
            </a:r>
            <a:r>
              <a:rPr kumimoji="1" lang="ja-JP" altLang="en-US" sz="1400" dirty="0">
                <a:latin typeface="+mn-ea"/>
              </a:rPr>
              <a:t>研究の背景となる現状、課題、経緯等を７行以上</a:t>
            </a:r>
            <a:r>
              <a:rPr kumimoji="1" lang="en-US" altLang="ja-JP" sz="1400" dirty="0">
                <a:latin typeface="+mn-ea"/>
              </a:rPr>
              <a:t>10</a:t>
            </a:r>
            <a:r>
              <a:rPr kumimoji="1" lang="ja-JP" altLang="en-US" sz="1400" dirty="0">
                <a:latin typeface="+mn-ea"/>
              </a:rPr>
              <a:t>行以内で記載。</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2" name="テキスト ボックス 1">
            <a:extLst>
              <a:ext uri="{FF2B5EF4-FFF2-40B4-BE49-F238E27FC236}">
                <a16:creationId xmlns:a16="http://schemas.microsoft.com/office/drawing/2014/main" id="{BB6BEC11-AD44-45FB-B95A-536F3990DC77}"/>
              </a:ext>
            </a:extLst>
          </p:cNvPr>
          <p:cNvSpPr txBox="1"/>
          <p:nvPr/>
        </p:nvSpPr>
        <p:spPr>
          <a:xfrm>
            <a:off x="1419368" y="975969"/>
            <a:ext cx="5438632" cy="461665"/>
          </a:xfrm>
          <a:prstGeom prst="rect">
            <a:avLst/>
          </a:prstGeom>
          <a:noFill/>
        </p:spPr>
        <p:txBody>
          <a:bodyPr wrap="square" rtlCol="0">
            <a:spAutoFit/>
          </a:bodyPr>
          <a:lstStyle/>
          <a:p>
            <a:r>
              <a:rPr kumimoji="1" lang="en-US" altLang="ja-JP" sz="1200" dirty="0">
                <a:solidFill>
                  <a:srgbClr val="FF0000"/>
                </a:solidFill>
              </a:rPr>
              <a:t>※</a:t>
            </a:r>
            <a:r>
              <a:rPr kumimoji="1" lang="ja-JP" altLang="en-US" sz="1200" dirty="0">
                <a:solidFill>
                  <a:srgbClr val="FF0000"/>
                </a:solidFill>
              </a:rPr>
              <a:t>テキストボックスのサイズは変更不可。フォントは游ゴシック、１～４のフォントサイズは</a:t>
            </a:r>
            <a:r>
              <a:rPr kumimoji="1" lang="en-US" altLang="ja-JP" sz="1200" dirty="0">
                <a:solidFill>
                  <a:srgbClr val="FF0000"/>
                </a:solidFill>
              </a:rPr>
              <a:t>14</a:t>
            </a:r>
            <a:r>
              <a:rPr kumimoji="1" lang="ja-JP" altLang="en-US" sz="1200" dirty="0">
                <a:solidFill>
                  <a:srgbClr val="FF0000"/>
                </a:solidFill>
              </a:rPr>
              <a:t>、機関名の項目のフォントサイズは</a:t>
            </a:r>
            <a:r>
              <a:rPr kumimoji="1" lang="en-US" altLang="ja-JP" sz="1200" dirty="0">
                <a:solidFill>
                  <a:srgbClr val="FF0000"/>
                </a:solidFill>
              </a:rPr>
              <a:t>11</a:t>
            </a:r>
            <a:r>
              <a:rPr kumimoji="1" lang="ja-JP" altLang="en-US" sz="1200" dirty="0">
                <a:solidFill>
                  <a:srgbClr val="FF0000"/>
                </a:solidFill>
              </a:rPr>
              <a:t>とする。</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38240"/>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69220"/>
            <a:ext cx="889987" cy="261610"/>
          </a:xfrm>
          <a:prstGeom prst="rect">
            <a:avLst/>
          </a:prstGeom>
          <a:noFill/>
        </p:spPr>
        <p:txBody>
          <a:bodyPr wrap="none" rtlCol="0">
            <a:spAutoFit/>
          </a:bodyPr>
          <a:lstStyle/>
          <a:p>
            <a:r>
              <a:rPr kumimoji="1" lang="ja-JP" altLang="en-US" sz="1100" dirty="0"/>
              <a:t>○○研究所</a:t>
            </a:r>
          </a:p>
        </p:txBody>
      </p:sp>
      <p:sp>
        <p:nvSpPr>
          <p:cNvPr id="3" name="テキスト ボックス 2">
            <a:extLst>
              <a:ext uri="{FF2B5EF4-FFF2-40B4-BE49-F238E27FC236}">
                <a16:creationId xmlns:a16="http://schemas.microsoft.com/office/drawing/2014/main" id="{14697066-5BE2-42E5-88A9-4867AA06A424}"/>
              </a:ext>
            </a:extLst>
          </p:cNvPr>
          <p:cNvSpPr txBox="1"/>
          <p:nvPr/>
        </p:nvSpPr>
        <p:spPr>
          <a:xfrm>
            <a:off x="5118828" y="9369220"/>
            <a:ext cx="1645446" cy="553998"/>
          </a:xfrm>
          <a:prstGeom prst="rect">
            <a:avLst/>
          </a:prstGeom>
          <a:noFill/>
        </p:spPr>
        <p:txBody>
          <a:bodyPr wrap="square" rtlCol="0">
            <a:spAutoFit/>
          </a:bodyPr>
          <a:lstStyle/>
          <a:p>
            <a:r>
              <a:rPr kumimoji="1" lang="en-US" altLang="ja-JP" sz="1000" dirty="0"/>
              <a:t>※</a:t>
            </a:r>
            <a:r>
              <a:rPr kumimoji="1" lang="ja-JP" altLang="en-US" sz="1000" dirty="0"/>
              <a:t>記載しきれない場合は、実行課題又は小課題責任者の機関を記載</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614774" y="13252"/>
            <a:ext cx="5628464" cy="1077218"/>
          </a:xfrm>
          <a:prstGeom prst="rect">
            <a:avLst/>
          </a:prstGeom>
          <a:noFill/>
        </p:spPr>
        <p:txBody>
          <a:bodyPr wrap="none" rtlCol="0">
            <a:spAutoFit/>
          </a:bodyPr>
          <a:lstStyle/>
          <a:p>
            <a:pPr algn="ctr"/>
            <a:r>
              <a:rPr kumimoji="1" lang="ja-JP" altLang="en-US" sz="1600" b="1" dirty="0">
                <a:latin typeface="ＭＳ ゴシック" panose="020B0609070205080204" pitchFamily="49" charset="-128"/>
                <a:ea typeface="ＭＳ ゴシック" panose="020B0609070205080204" pitchFamily="49" charset="-128"/>
              </a:rPr>
              <a:t>農林水産研究推進事業</a:t>
            </a:r>
            <a:endParaRPr kumimoji="1" lang="en-US" altLang="ja-JP" sz="1600" b="1"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a:t>
            </a:r>
            <a:r>
              <a:rPr kumimoji="1" lang="en-US" altLang="ja-JP" sz="1200" b="1" dirty="0">
                <a:latin typeface="ＭＳ ゴシック" panose="020B0609070205080204" pitchFamily="49" charset="-128"/>
                <a:ea typeface="ＭＳ ゴシック" panose="020B0609070205080204" pitchFamily="49" charset="-128"/>
              </a:rPr>
              <a:t>※</a:t>
            </a:r>
            <a:r>
              <a:rPr kumimoji="1" lang="ja-JP" altLang="en-US" sz="1200" dirty="0">
                <a:latin typeface="ＭＳ ゴシック" panose="020B0609070205080204" pitchFamily="49" charset="-128"/>
                <a:ea typeface="ＭＳ ゴシック" panose="020B0609070205080204" pitchFamily="49" charset="-128"/>
              </a:rPr>
              <a:t>現場</a:t>
            </a:r>
            <a:r>
              <a:rPr kumimoji="1" lang="ja-JP" altLang="en-US" sz="1200">
                <a:latin typeface="ＭＳ ゴシック" panose="020B0609070205080204" pitchFamily="49" charset="-128"/>
                <a:ea typeface="ＭＳ ゴシック" panose="020B0609070205080204" pitchFamily="49" charset="-128"/>
              </a:rPr>
              <a:t>ニーズ対応型研究等</a:t>
            </a:r>
            <a:r>
              <a:rPr kumimoji="1" lang="ja-JP" altLang="en-US" sz="1200" dirty="0">
                <a:latin typeface="ＭＳ ゴシック" panose="020B0609070205080204" pitchFamily="49" charset="-128"/>
                <a:ea typeface="ＭＳ ゴシック" panose="020B0609070205080204" pitchFamily="49" charset="-128"/>
              </a:rPr>
              <a:t>を記載、</a:t>
            </a:r>
            <a:r>
              <a:rPr kumimoji="1" lang="en-US" altLang="ja-JP" sz="1200" dirty="0">
                <a:latin typeface="ＭＳ ゴシック" panose="020B0609070205080204" pitchFamily="49" charset="-128"/>
                <a:ea typeface="ＭＳ ゴシック" panose="020B0609070205080204" pitchFamily="49" charset="-128"/>
              </a:rPr>
              <a:t>MS</a:t>
            </a:r>
            <a:r>
              <a:rPr kumimoji="1" lang="ja-JP" altLang="en-US" sz="1200" dirty="0">
                <a:latin typeface="ＭＳ ゴシック" panose="020B0609070205080204" pitchFamily="49" charset="-128"/>
                <a:ea typeface="ＭＳ ゴシック" panose="020B0609070205080204" pitchFamily="49" charset="-128"/>
              </a:rPr>
              <a:t>ゴシック、</a:t>
            </a:r>
            <a:r>
              <a:rPr kumimoji="1" lang="en-US" altLang="ja-JP" sz="1200" dirty="0">
                <a:latin typeface="ＭＳ ゴシック" panose="020B0609070205080204" pitchFamily="49" charset="-128"/>
                <a:ea typeface="ＭＳ ゴシック" panose="020B0609070205080204" pitchFamily="49" charset="-128"/>
              </a:rPr>
              <a:t>16</a:t>
            </a:r>
            <a:r>
              <a:rPr kumimoji="1" lang="ja-JP" altLang="en-US" sz="1200" dirty="0">
                <a:latin typeface="ＭＳ ゴシック" panose="020B0609070205080204" pitchFamily="49" charset="-128"/>
                <a:ea typeface="ＭＳ ゴシック" panose="020B0609070205080204" pitchFamily="49" charset="-128"/>
              </a:rPr>
              <a:t>ポイント、太字</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○○の研究開発</a:t>
            </a:r>
            <a:r>
              <a:rPr kumimoji="1" lang="en-US" altLang="ja-JP" sz="1200" dirty="0">
                <a:latin typeface="ＭＳ ゴシック" panose="020B0609070205080204" pitchFamily="49" charset="-128"/>
                <a:ea typeface="ＭＳ ゴシック" panose="020B0609070205080204" pitchFamily="49" charset="-128"/>
              </a:rPr>
              <a:t>※</a:t>
            </a:r>
            <a:r>
              <a:rPr kumimoji="1" lang="ja-JP" altLang="en-US" sz="1200" dirty="0">
                <a:latin typeface="ＭＳ ゴシック" panose="020B0609070205080204" pitchFamily="49" charset="-128"/>
                <a:ea typeface="ＭＳ ゴシック" panose="020B0609070205080204" pitchFamily="49" charset="-128"/>
              </a:rPr>
              <a:t>公募課題名を記載、</a:t>
            </a:r>
            <a:r>
              <a:rPr kumimoji="1" lang="en-US" altLang="ja-JP" sz="1200" dirty="0">
                <a:latin typeface="ＭＳ ゴシック" panose="020B0609070205080204" pitchFamily="49" charset="-128"/>
                <a:ea typeface="ＭＳ ゴシック" panose="020B0609070205080204" pitchFamily="49" charset="-128"/>
              </a:rPr>
              <a:t>MS</a:t>
            </a:r>
            <a:r>
              <a:rPr kumimoji="1" lang="ja-JP" altLang="en-US" sz="1200" dirty="0">
                <a:latin typeface="ＭＳ ゴシック" panose="020B0609070205080204" pitchFamily="49" charset="-128"/>
                <a:ea typeface="ＭＳ ゴシック" panose="020B0609070205080204" pitchFamily="49" charset="-128"/>
              </a:rPr>
              <a:t>ゴシック、</a:t>
            </a:r>
            <a:r>
              <a:rPr kumimoji="1" lang="en-US" altLang="ja-JP" sz="1200" dirty="0">
                <a:latin typeface="ＭＳ ゴシック" panose="020B0609070205080204" pitchFamily="49" charset="-128"/>
                <a:ea typeface="ＭＳ ゴシック" panose="020B0609070205080204" pitchFamily="49" charset="-128"/>
              </a:rPr>
              <a:t>16</a:t>
            </a:r>
            <a:r>
              <a:rPr kumimoji="1" lang="ja-JP" altLang="en-US" sz="1200" dirty="0">
                <a:latin typeface="ＭＳ ゴシック" panose="020B0609070205080204" pitchFamily="49" charset="-128"/>
                <a:ea typeface="ＭＳ ゴシック" panose="020B0609070205080204" pitchFamily="49" charset="-128"/>
              </a:rPr>
              <a:t>ポイント、太字</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研究概要図</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430</Words>
  <Application>Microsoft Office PowerPoint</Application>
  <PresentationFormat>A4 210 x 297 mm</PresentationFormat>
  <Paragraphs>39</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ＭＳ ゴシック</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2021-01-01T02:07:02Z</dcterms:modified>
</cp:coreProperties>
</file>