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3"/>
  </p:notesMasterIdLst>
  <p:sldIdLst>
    <p:sldId id="256" r:id="rId2"/>
  </p:sldIdLst>
  <p:sldSz cx="6858000" cy="9906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D7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1" autoAdjust="0"/>
    <p:restoredTop sz="94987" autoAdjust="0"/>
  </p:normalViewPr>
  <p:slideViewPr>
    <p:cSldViewPr snapToGrid="0">
      <p:cViewPr>
        <p:scale>
          <a:sx n="100" d="100"/>
          <a:sy n="100" d="100"/>
        </p:scale>
        <p:origin x="1392" y="62"/>
      </p:cViewPr>
      <p:guideLst/>
    </p:cSldViewPr>
  </p:slideViewPr>
  <p:notesTextViewPr>
    <p:cViewPr>
      <p:scale>
        <a:sx n="1" d="1"/>
        <a:sy n="1" d="1"/>
      </p:scale>
      <p:origin x="0" y="0"/>
    </p:cViewPr>
  </p:notesTextViewPr>
  <p:notesViewPr>
    <p:cSldViewPr snapToGrid="0">
      <p:cViewPr varScale="1">
        <p:scale>
          <a:sx n="72" d="100"/>
          <a:sy n="72" d="100"/>
        </p:scale>
        <p:origin x="246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08E0B36C-256B-4F46-8DCD-5099C61180F2}" type="datetimeFigureOut">
              <a:rPr kumimoji="1" lang="ja-JP" altLang="en-US" smtClean="0"/>
              <a:t>2021/11/16</a:t>
            </a:fld>
            <a:endParaRPr kumimoji="1" lang="ja-JP" altLang="en-US"/>
          </a:p>
        </p:txBody>
      </p:sp>
      <p:sp>
        <p:nvSpPr>
          <p:cNvPr id="4" name="スライド イメージ プレースホルダー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68AF6E75-B310-452D-80FA-EA07FF56EB02}" type="slidenum">
              <a:rPr kumimoji="1" lang="ja-JP" altLang="en-US" smtClean="0"/>
              <a:t>‹#›</a:t>
            </a:fld>
            <a:endParaRPr kumimoji="1" lang="ja-JP" altLang="en-US"/>
          </a:p>
        </p:txBody>
      </p:sp>
    </p:spTree>
    <p:extLst>
      <p:ext uri="{BB962C8B-B14F-4D97-AF65-F5344CB8AC3E}">
        <p14:creationId xmlns:p14="http://schemas.microsoft.com/office/powerpoint/2010/main" val="186576964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8AF6E75-B310-452D-80FA-EA07FF56EB02}" type="slidenum">
              <a:rPr kumimoji="1" lang="ja-JP" altLang="en-US" smtClean="0"/>
              <a:t>1</a:t>
            </a:fld>
            <a:endParaRPr kumimoji="1" lang="ja-JP" altLang="en-US"/>
          </a:p>
        </p:txBody>
      </p:sp>
    </p:spTree>
    <p:extLst>
      <p:ext uri="{BB962C8B-B14F-4D97-AF65-F5344CB8AC3E}">
        <p14:creationId xmlns:p14="http://schemas.microsoft.com/office/powerpoint/2010/main" val="2920382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cxnSp>
        <p:nvCxnSpPr>
          <p:cNvPr id="8" name="直線コネクタ 7">
            <a:extLst>
              <a:ext uri="{FF2B5EF4-FFF2-40B4-BE49-F238E27FC236}">
                <a16:creationId xmlns:a16="http://schemas.microsoft.com/office/drawing/2014/main" id="{94F69668-4E59-4A99-AAAC-EF201A3454D0}"/>
              </a:ext>
            </a:extLst>
          </p:cNvPr>
          <p:cNvCxnSpPr/>
          <p:nvPr userDrawn="1"/>
        </p:nvCxnSpPr>
        <p:spPr>
          <a:xfrm>
            <a:off x="165100" y="2510187"/>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BF3CB118-C5E6-40F7-ACA3-7D215C79AF84}"/>
              </a:ext>
            </a:extLst>
          </p:cNvPr>
          <p:cNvSpPr txBox="1"/>
          <p:nvPr userDrawn="1"/>
        </p:nvSpPr>
        <p:spPr>
          <a:xfrm>
            <a:off x="123667" y="2163700"/>
            <a:ext cx="1425390"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２．研究背景</a:t>
            </a:r>
          </a:p>
        </p:txBody>
      </p:sp>
      <p:cxnSp>
        <p:nvCxnSpPr>
          <p:cNvPr id="11" name="直線コネクタ 10">
            <a:extLst>
              <a:ext uri="{FF2B5EF4-FFF2-40B4-BE49-F238E27FC236}">
                <a16:creationId xmlns:a16="http://schemas.microsoft.com/office/drawing/2014/main" id="{E1F235E7-CD74-4BE7-ACA8-657D7EB4B28A}"/>
              </a:ext>
            </a:extLst>
          </p:cNvPr>
          <p:cNvCxnSpPr/>
          <p:nvPr userDrawn="1"/>
        </p:nvCxnSpPr>
        <p:spPr>
          <a:xfrm>
            <a:off x="165100" y="1363321"/>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8FC451FC-CEDD-4239-8ADB-8DB8E0D434FF}"/>
              </a:ext>
            </a:extLst>
          </p:cNvPr>
          <p:cNvSpPr txBox="1"/>
          <p:nvPr userDrawn="1"/>
        </p:nvSpPr>
        <p:spPr>
          <a:xfrm>
            <a:off x="123667" y="1032378"/>
            <a:ext cx="1425390"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１．研究目的</a:t>
            </a:r>
          </a:p>
        </p:txBody>
      </p:sp>
      <p:cxnSp>
        <p:nvCxnSpPr>
          <p:cNvPr id="13" name="直線コネクタ 12">
            <a:extLst>
              <a:ext uri="{FF2B5EF4-FFF2-40B4-BE49-F238E27FC236}">
                <a16:creationId xmlns:a16="http://schemas.microsoft.com/office/drawing/2014/main" id="{1E5E1763-2683-4465-8DB0-10632B3BF439}"/>
              </a:ext>
            </a:extLst>
          </p:cNvPr>
          <p:cNvCxnSpPr/>
          <p:nvPr userDrawn="1"/>
        </p:nvCxnSpPr>
        <p:spPr>
          <a:xfrm>
            <a:off x="165100" y="5143910"/>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197A753A-8A54-42E2-A204-84ABD86B893E}"/>
              </a:ext>
            </a:extLst>
          </p:cNvPr>
          <p:cNvSpPr txBox="1"/>
          <p:nvPr userDrawn="1"/>
        </p:nvSpPr>
        <p:spPr>
          <a:xfrm>
            <a:off x="123667" y="4799079"/>
            <a:ext cx="1425390"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３．研究内容</a:t>
            </a:r>
          </a:p>
        </p:txBody>
      </p:sp>
      <p:cxnSp>
        <p:nvCxnSpPr>
          <p:cNvPr id="15" name="直線コネクタ 14">
            <a:extLst>
              <a:ext uri="{FF2B5EF4-FFF2-40B4-BE49-F238E27FC236}">
                <a16:creationId xmlns:a16="http://schemas.microsoft.com/office/drawing/2014/main" id="{6870892C-81C1-4B15-B819-EAEB2823BDB9}"/>
              </a:ext>
            </a:extLst>
          </p:cNvPr>
          <p:cNvCxnSpPr/>
          <p:nvPr userDrawn="1"/>
        </p:nvCxnSpPr>
        <p:spPr>
          <a:xfrm>
            <a:off x="165100" y="7851523"/>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D3D86E63-DC15-4BDA-9F8B-7196D19495A4}"/>
              </a:ext>
            </a:extLst>
          </p:cNvPr>
          <p:cNvSpPr txBox="1"/>
          <p:nvPr userDrawn="1"/>
        </p:nvSpPr>
        <p:spPr>
          <a:xfrm>
            <a:off x="123667" y="7506692"/>
            <a:ext cx="3079689"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４．達成目標・期待される効果</a:t>
            </a:r>
          </a:p>
        </p:txBody>
      </p:sp>
      <p:sp>
        <p:nvSpPr>
          <p:cNvPr id="28" name="テキスト ボックス 27">
            <a:extLst>
              <a:ext uri="{FF2B5EF4-FFF2-40B4-BE49-F238E27FC236}">
                <a16:creationId xmlns:a16="http://schemas.microsoft.com/office/drawing/2014/main" id="{0097F052-9F0B-4D59-BC2F-E8B00AF7FF45}"/>
              </a:ext>
            </a:extLst>
          </p:cNvPr>
          <p:cNvSpPr txBox="1"/>
          <p:nvPr userDrawn="1"/>
        </p:nvSpPr>
        <p:spPr>
          <a:xfrm>
            <a:off x="324566" y="7891992"/>
            <a:ext cx="1033386" cy="307777"/>
          </a:xfrm>
          <a:prstGeom prst="rect">
            <a:avLst/>
          </a:prstGeom>
          <a:noFill/>
        </p:spPr>
        <p:txBody>
          <a:bodyPr wrap="square" rtlCol="0">
            <a:spAutoFit/>
          </a:bodyPr>
          <a:lstStyle/>
          <a:p>
            <a:r>
              <a:rPr kumimoji="1" lang="ja-JP" altLang="en-US" sz="1400" b="1" dirty="0">
                <a:latin typeface="+mn-ea"/>
              </a:rPr>
              <a:t>達成目標</a:t>
            </a:r>
          </a:p>
        </p:txBody>
      </p:sp>
      <p:sp>
        <p:nvSpPr>
          <p:cNvPr id="29" name="テキスト ボックス 28">
            <a:extLst>
              <a:ext uri="{FF2B5EF4-FFF2-40B4-BE49-F238E27FC236}">
                <a16:creationId xmlns:a16="http://schemas.microsoft.com/office/drawing/2014/main" id="{79B55B52-E2AC-4C3A-B7B7-747280F33F6A}"/>
              </a:ext>
            </a:extLst>
          </p:cNvPr>
          <p:cNvSpPr txBox="1"/>
          <p:nvPr userDrawn="1"/>
        </p:nvSpPr>
        <p:spPr>
          <a:xfrm>
            <a:off x="3893266" y="7891992"/>
            <a:ext cx="1606782" cy="307777"/>
          </a:xfrm>
          <a:prstGeom prst="rect">
            <a:avLst/>
          </a:prstGeom>
          <a:noFill/>
        </p:spPr>
        <p:txBody>
          <a:bodyPr wrap="square" rtlCol="0">
            <a:spAutoFit/>
          </a:bodyPr>
          <a:lstStyle/>
          <a:p>
            <a:r>
              <a:rPr kumimoji="1" lang="ja-JP" altLang="en-US" sz="1400" b="1" dirty="0">
                <a:latin typeface="+mn-ea"/>
              </a:rPr>
              <a:t>期待される効果</a:t>
            </a:r>
            <a:endParaRPr kumimoji="1" lang="en-US" altLang="ja-JP" sz="1400" b="1" dirty="0">
              <a:latin typeface="+mn-ea"/>
            </a:endParaRPr>
          </a:p>
        </p:txBody>
      </p:sp>
      <p:cxnSp>
        <p:nvCxnSpPr>
          <p:cNvPr id="31" name="直線コネクタ 30">
            <a:extLst>
              <a:ext uri="{FF2B5EF4-FFF2-40B4-BE49-F238E27FC236}">
                <a16:creationId xmlns:a16="http://schemas.microsoft.com/office/drawing/2014/main" id="{9B6EC3F2-D8ED-4D96-A6BD-0986BA358521}"/>
              </a:ext>
            </a:extLst>
          </p:cNvPr>
          <p:cNvCxnSpPr/>
          <p:nvPr userDrawn="1"/>
        </p:nvCxnSpPr>
        <p:spPr>
          <a:xfrm>
            <a:off x="190500" y="9314109"/>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8A49075D-42B1-46FA-8EB1-4E2A1219553E}"/>
              </a:ext>
            </a:extLst>
          </p:cNvPr>
          <p:cNvSpPr txBox="1"/>
          <p:nvPr userDrawn="1"/>
        </p:nvSpPr>
        <p:spPr>
          <a:xfrm>
            <a:off x="206044" y="9350202"/>
            <a:ext cx="1261884" cy="276999"/>
          </a:xfrm>
          <a:prstGeom prst="rect">
            <a:avLst/>
          </a:prstGeom>
          <a:noFill/>
        </p:spPr>
        <p:txBody>
          <a:bodyPr wrap="none" rtlCol="0">
            <a:spAutoFit/>
          </a:bodyPr>
          <a:lstStyle/>
          <a:p>
            <a:r>
              <a:rPr kumimoji="1" lang="ja-JP" altLang="en-US" sz="1200" b="1" dirty="0">
                <a:latin typeface="ＭＳ ゴシック" panose="020B0609070205080204" pitchFamily="49" charset="-128"/>
                <a:ea typeface="ＭＳ ゴシック" panose="020B0609070205080204" pitchFamily="49" charset="-128"/>
              </a:rPr>
              <a:t>研究代表機関：</a:t>
            </a:r>
          </a:p>
        </p:txBody>
      </p:sp>
      <p:sp>
        <p:nvSpPr>
          <p:cNvPr id="17" name="テキスト ボックス 16">
            <a:extLst>
              <a:ext uri="{FF2B5EF4-FFF2-40B4-BE49-F238E27FC236}">
                <a16:creationId xmlns:a16="http://schemas.microsoft.com/office/drawing/2014/main" id="{89A0DE6E-0272-495C-B5D3-311BE7871114}"/>
              </a:ext>
            </a:extLst>
          </p:cNvPr>
          <p:cNvSpPr txBox="1"/>
          <p:nvPr userDrawn="1"/>
        </p:nvSpPr>
        <p:spPr>
          <a:xfrm>
            <a:off x="206044" y="9630015"/>
            <a:ext cx="1261884" cy="276999"/>
          </a:xfrm>
          <a:prstGeom prst="rect">
            <a:avLst/>
          </a:prstGeom>
          <a:noFill/>
        </p:spPr>
        <p:txBody>
          <a:bodyPr wrap="none" rtlCol="0">
            <a:spAutoFit/>
          </a:bodyPr>
          <a:lstStyle/>
          <a:p>
            <a:r>
              <a:rPr kumimoji="1" lang="ja-JP" altLang="en-US" sz="1200" b="1" dirty="0">
                <a:latin typeface="ＭＳ ゴシック" panose="020B0609070205080204" pitchFamily="49" charset="-128"/>
                <a:ea typeface="ＭＳ ゴシック" panose="020B0609070205080204" pitchFamily="49" charset="-128"/>
              </a:rPr>
              <a:t>共同研究機関：</a:t>
            </a:r>
          </a:p>
        </p:txBody>
      </p:sp>
    </p:spTree>
    <p:extLst>
      <p:ext uri="{BB962C8B-B14F-4D97-AF65-F5344CB8AC3E}">
        <p14:creationId xmlns:p14="http://schemas.microsoft.com/office/powerpoint/2010/main" val="1366753420"/>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A963A0F-1CFB-4E34-8FB8-B60140D0812A}" type="datetimeFigureOut">
              <a:rPr kumimoji="1" lang="ja-JP" altLang="en-US" smtClean="0"/>
              <a:t>2021/11/16</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ED185B54-DFB6-4BC2-94D0-BBC1A08C9133}" type="slidenum">
              <a:rPr kumimoji="1" lang="ja-JP" altLang="en-US" smtClean="0"/>
              <a:t>‹#›</a:t>
            </a:fld>
            <a:endParaRPr kumimoji="1" lang="ja-JP" altLang="en-US"/>
          </a:p>
        </p:txBody>
      </p:sp>
    </p:spTree>
    <p:extLst>
      <p:ext uri="{BB962C8B-B14F-4D97-AF65-F5344CB8AC3E}">
        <p14:creationId xmlns:p14="http://schemas.microsoft.com/office/powerpoint/2010/main" val="3231784270"/>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C5F0B96B-9DDD-427A-9A55-86A638D994AE}"/>
              </a:ext>
            </a:extLst>
          </p:cNvPr>
          <p:cNvSpPr txBox="1"/>
          <p:nvPr/>
        </p:nvSpPr>
        <p:spPr>
          <a:xfrm>
            <a:off x="324566" y="8132816"/>
            <a:ext cx="2700000" cy="954107"/>
          </a:xfrm>
          <a:prstGeom prst="rect">
            <a:avLst/>
          </a:prstGeom>
          <a:noFill/>
        </p:spPr>
        <p:txBody>
          <a:bodyPr wrap="square" rtlCol="0">
            <a:spAutoFit/>
          </a:bodyPr>
          <a:lstStyle/>
          <a:p>
            <a:r>
              <a:rPr kumimoji="1" lang="ja-JP" altLang="en-US" sz="1400" dirty="0">
                <a:latin typeface="+mn-ea"/>
              </a:rPr>
              <a:t>・○○○・・・</a:t>
            </a:r>
            <a:endParaRPr kumimoji="1" lang="en-US" altLang="ja-JP" sz="1400" dirty="0">
              <a:latin typeface="+mn-ea"/>
            </a:endParaRPr>
          </a:p>
          <a:p>
            <a:r>
              <a:rPr kumimoji="1" lang="ja-JP" altLang="en-US" sz="1400" dirty="0">
                <a:latin typeface="+mn-ea"/>
              </a:rPr>
              <a:t>・△△△・・・</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p:txBody>
      </p:sp>
      <p:sp>
        <p:nvSpPr>
          <p:cNvPr id="8" name="テキスト ボックス 7">
            <a:extLst>
              <a:ext uri="{FF2B5EF4-FFF2-40B4-BE49-F238E27FC236}">
                <a16:creationId xmlns:a16="http://schemas.microsoft.com/office/drawing/2014/main" id="{01A456ED-6AB2-4C18-A8BB-070625D1A7B1}"/>
              </a:ext>
            </a:extLst>
          </p:cNvPr>
          <p:cNvSpPr txBox="1"/>
          <p:nvPr/>
        </p:nvSpPr>
        <p:spPr>
          <a:xfrm>
            <a:off x="3893266" y="8132816"/>
            <a:ext cx="2700000" cy="954107"/>
          </a:xfrm>
          <a:prstGeom prst="rect">
            <a:avLst/>
          </a:prstGeom>
          <a:noFill/>
        </p:spPr>
        <p:txBody>
          <a:bodyPr wrap="square" rtlCol="0">
            <a:spAutoFit/>
          </a:bodyPr>
          <a:lstStyle/>
          <a:p>
            <a:r>
              <a:rPr kumimoji="1" lang="ja-JP" altLang="en-US" sz="1400" dirty="0">
                <a:latin typeface="+mn-ea"/>
              </a:rPr>
              <a:t>・○○○・・・</a:t>
            </a:r>
            <a:endParaRPr kumimoji="1" lang="en-US" altLang="ja-JP" sz="1400" dirty="0">
              <a:latin typeface="+mn-ea"/>
            </a:endParaRPr>
          </a:p>
          <a:p>
            <a:r>
              <a:rPr kumimoji="1" lang="ja-JP" altLang="en-US" sz="1400" dirty="0">
                <a:latin typeface="+mn-ea"/>
              </a:rPr>
              <a:t>・△△△・・・</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p:txBody>
      </p:sp>
      <p:sp>
        <p:nvSpPr>
          <p:cNvPr id="9" name="矢印: 右 8">
            <a:extLst>
              <a:ext uri="{FF2B5EF4-FFF2-40B4-BE49-F238E27FC236}">
                <a16:creationId xmlns:a16="http://schemas.microsoft.com/office/drawing/2014/main" id="{3D18E674-BDA0-4AC7-93D8-C37A5EA9EEA6}"/>
              </a:ext>
            </a:extLst>
          </p:cNvPr>
          <p:cNvSpPr/>
          <p:nvPr/>
        </p:nvSpPr>
        <p:spPr>
          <a:xfrm>
            <a:off x="3200400" y="8466283"/>
            <a:ext cx="533400" cy="533394"/>
          </a:xfrm>
          <a:prstGeom prs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86ED04E4-E3B5-4AF9-8ED4-4AE42AE63A22}"/>
              </a:ext>
            </a:extLst>
          </p:cNvPr>
          <p:cNvSpPr txBox="1"/>
          <p:nvPr/>
        </p:nvSpPr>
        <p:spPr>
          <a:xfrm>
            <a:off x="323697" y="5238691"/>
            <a:ext cx="3060000" cy="2031325"/>
          </a:xfrm>
          <a:prstGeom prst="rect">
            <a:avLst/>
          </a:prstGeom>
          <a:noFill/>
        </p:spPr>
        <p:txBody>
          <a:bodyPr wrap="square" rtlCol="0">
            <a:spAutoFit/>
          </a:bodyPr>
          <a:lstStyle/>
          <a:p>
            <a:r>
              <a:rPr kumimoji="1" lang="ja-JP" altLang="en-US" sz="1400" dirty="0">
                <a:latin typeface="+mn-ea"/>
              </a:rPr>
              <a:t>〇〇〇〇。</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p>
        </p:txBody>
      </p:sp>
      <p:sp>
        <p:nvSpPr>
          <p:cNvPr id="12" name="正方形/長方形 11">
            <a:extLst>
              <a:ext uri="{FF2B5EF4-FFF2-40B4-BE49-F238E27FC236}">
                <a16:creationId xmlns:a16="http://schemas.microsoft.com/office/drawing/2014/main" id="{6020121F-B447-4AF1-A580-B910346A5265}"/>
              </a:ext>
            </a:extLst>
          </p:cNvPr>
          <p:cNvSpPr/>
          <p:nvPr/>
        </p:nvSpPr>
        <p:spPr>
          <a:xfrm>
            <a:off x="3466488" y="2579315"/>
            <a:ext cx="3060000" cy="19800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研究背景をイメージする補助となる図や写真</a:t>
            </a:r>
            <a:endParaRPr kumimoji="1" lang="en-US" altLang="ja-JP" sz="1400" dirty="0">
              <a:solidFill>
                <a:schemeClr val="tx1"/>
              </a:solidFill>
            </a:endParaRPr>
          </a:p>
          <a:p>
            <a:r>
              <a:rPr kumimoji="1" lang="ja-JP" altLang="en-US" sz="1400" dirty="0">
                <a:solidFill>
                  <a:schemeClr val="tx1"/>
                </a:solidFill>
              </a:rPr>
              <a:t>高：</a:t>
            </a:r>
            <a:r>
              <a:rPr kumimoji="1" lang="en-US" altLang="ja-JP" sz="1400" dirty="0">
                <a:solidFill>
                  <a:schemeClr val="tx1"/>
                </a:solidFill>
              </a:rPr>
              <a:t>5.5cm</a:t>
            </a:r>
          </a:p>
          <a:p>
            <a:r>
              <a:rPr kumimoji="1" lang="ja-JP" altLang="en-US" sz="1400" dirty="0">
                <a:solidFill>
                  <a:schemeClr val="tx1"/>
                </a:solidFill>
              </a:rPr>
              <a:t>幅：</a:t>
            </a:r>
            <a:r>
              <a:rPr kumimoji="1" lang="en-US" altLang="ja-JP" sz="1400" dirty="0">
                <a:solidFill>
                  <a:schemeClr val="tx1"/>
                </a:solidFill>
              </a:rPr>
              <a:t>8.5cm</a:t>
            </a:r>
          </a:p>
          <a:p>
            <a:r>
              <a:rPr kumimoji="1" lang="en-US" altLang="ja-JP" sz="1400" dirty="0">
                <a:solidFill>
                  <a:schemeClr val="tx1"/>
                </a:solidFill>
              </a:rPr>
              <a:t>※</a:t>
            </a:r>
            <a:r>
              <a:rPr kumimoji="1" lang="ja-JP" altLang="en-US" sz="1400" dirty="0">
                <a:solidFill>
                  <a:schemeClr val="tx1"/>
                </a:solidFill>
              </a:rPr>
              <a:t>印刷した際に図や写真が鮮明に見えるよう画素数を調整すること（写真であれば</a:t>
            </a:r>
            <a:r>
              <a:rPr kumimoji="1" lang="en-US" altLang="ja-JP" sz="1400" dirty="0">
                <a:solidFill>
                  <a:schemeClr val="tx1"/>
                </a:solidFill>
              </a:rPr>
              <a:t>100</a:t>
            </a:r>
            <a:r>
              <a:rPr kumimoji="1" lang="ja-JP" altLang="en-US" sz="1400" dirty="0">
                <a:solidFill>
                  <a:schemeClr val="tx1"/>
                </a:solidFill>
              </a:rPr>
              <a:t>万画素以上）</a:t>
            </a:r>
          </a:p>
        </p:txBody>
      </p:sp>
      <p:sp>
        <p:nvSpPr>
          <p:cNvPr id="15" name="テキスト ボックス 14">
            <a:extLst>
              <a:ext uri="{FF2B5EF4-FFF2-40B4-BE49-F238E27FC236}">
                <a16:creationId xmlns:a16="http://schemas.microsoft.com/office/drawing/2014/main" id="{30AFCF5B-83AC-4418-B72A-9B7A63605911}"/>
              </a:ext>
            </a:extLst>
          </p:cNvPr>
          <p:cNvSpPr txBox="1"/>
          <p:nvPr/>
        </p:nvSpPr>
        <p:spPr>
          <a:xfrm>
            <a:off x="323697" y="2579316"/>
            <a:ext cx="3060000" cy="2031325"/>
          </a:xfrm>
          <a:prstGeom prst="rect">
            <a:avLst/>
          </a:prstGeom>
          <a:noFill/>
        </p:spPr>
        <p:txBody>
          <a:bodyPr wrap="square" rtlCol="0">
            <a:spAutoFit/>
          </a:bodyPr>
          <a:lstStyle/>
          <a:p>
            <a:r>
              <a:rPr kumimoji="1" lang="ja-JP" altLang="en-US" sz="1400" dirty="0">
                <a:latin typeface="+mn-ea"/>
              </a:rPr>
              <a:t>〇〇〇〇。</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p:txBody>
      </p:sp>
      <p:sp>
        <p:nvSpPr>
          <p:cNvPr id="16" name="正方形/長方形 15">
            <a:extLst>
              <a:ext uri="{FF2B5EF4-FFF2-40B4-BE49-F238E27FC236}">
                <a16:creationId xmlns:a16="http://schemas.microsoft.com/office/drawing/2014/main" id="{6A6BA78C-4A6D-474E-A2C7-5EFC9875A8DB}"/>
              </a:ext>
            </a:extLst>
          </p:cNvPr>
          <p:cNvSpPr/>
          <p:nvPr/>
        </p:nvSpPr>
        <p:spPr>
          <a:xfrm>
            <a:off x="3466488" y="5238691"/>
            <a:ext cx="3060000" cy="19800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研究内容をイメージする補助となる図や写真</a:t>
            </a:r>
            <a:endParaRPr kumimoji="1" lang="en-US" altLang="ja-JP" sz="1400" dirty="0">
              <a:solidFill>
                <a:schemeClr val="tx1"/>
              </a:solidFill>
            </a:endParaRPr>
          </a:p>
          <a:p>
            <a:r>
              <a:rPr kumimoji="1" lang="ja-JP" altLang="en-US" sz="1400" dirty="0">
                <a:solidFill>
                  <a:schemeClr val="tx1"/>
                </a:solidFill>
              </a:rPr>
              <a:t>高：</a:t>
            </a:r>
            <a:r>
              <a:rPr kumimoji="1" lang="en-US" altLang="ja-JP" sz="1400" dirty="0">
                <a:solidFill>
                  <a:schemeClr val="tx1"/>
                </a:solidFill>
              </a:rPr>
              <a:t>5.5cm</a:t>
            </a:r>
          </a:p>
          <a:p>
            <a:r>
              <a:rPr kumimoji="1" lang="ja-JP" altLang="en-US" sz="1400" dirty="0">
                <a:solidFill>
                  <a:schemeClr val="tx1"/>
                </a:solidFill>
              </a:rPr>
              <a:t>幅：</a:t>
            </a:r>
            <a:r>
              <a:rPr kumimoji="1" lang="en-US" altLang="ja-JP" sz="1400" dirty="0">
                <a:solidFill>
                  <a:schemeClr val="tx1"/>
                </a:solidFill>
              </a:rPr>
              <a:t>8.5cm</a:t>
            </a:r>
          </a:p>
          <a:p>
            <a:r>
              <a:rPr kumimoji="1" lang="en-US" altLang="ja-JP" sz="1400" dirty="0">
                <a:solidFill>
                  <a:schemeClr val="tx1"/>
                </a:solidFill>
              </a:rPr>
              <a:t>※</a:t>
            </a:r>
            <a:r>
              <a:rPr kumimoji="1" lang="ja-JP" altLang="en-US" sz="1400" dirty="0">
                <a:solidFill>
                  <a:schemeClr val="tx1"/>
                </a:solidFill>
              </a:rPr>
              <a:t>印刷した際に図や写真が鮮明</a:t>
            </a:r>
            <a:r>
              <a:rPr kumimoji="1" lang="ja-JP" altLang="en-US" sz="1400">
                <a:solidFill>
                  <a:schemeClr val="tx1"/>
                </a:solidFill>
              </a:rPr>
              <a:t>に見えるよう</a:t>
            </a:r>
            <a:r>
              <a:rPr kumimoji="1" lang="ja-JP" altLang="en-US" sz="1400" dirty="0">
                <a:solidFill>
                  <a:schemeClr val="tx1"/>
                </a:solidFill>
              </a:rPr>
              <a:t>画素数を調整すること（写真であれば</a:t>
            </a:r>
            <a:r>
              <a:rPr kumimoji="1" lang="en-US" altLang="ja-JP" sz="1400" dirty="0">
                <a:solidFill>
                  <a:schemeClr val="tx1"/>
                </a:solidFill>
              </a:rPr>
              <a:t>100</a:t>
            </a:r>
            <a:r>
              <a:rPr kumimoji="1" lang="ja-JP" altLang="en-US" sz="1400" dirty="0">
                <a:solidFill>
                  <a:schemeClr val="tx1"/>
                </a:solidFill>
              </a:rPr>
              <a:t>万画素以上）</a:t>
            </a:r>
          </a:p>
        </p:txBody>
      </p:sp>
      <p:sp>
        <p:nvSpPr>
          <p:cNvPr id="5" name="テキスト ボックス 4">
            <a:extLst>
              <a:ext uri="{FF2B5EF4-FFF2-40B4-BE49-F238E27FC236}">
                <a16:creationId xmlns:a16="http://schemas.microsoft.com/office/drawing/2014/main" id="{F7305B55-3F05-46CC-A80B-5A3DF5ACFFA8}"/>
              </a:ext>
            </a:extLst>
          </p:cNvPr>
          <p:cNvSpPr txBox="1"/>
          <p:nvPr/>
        </p:nvSpPr>
        <p:spPr>
          <a:xfrm>
            <a:off x="1266491" y="9638240"/>
            <a:ext cx="3852337" cy="261610"/>
          </a:xfrm>
          <a:prstGeom prst="rect">
            <a:avLst/>
          </a:prstGeom>
          <a:noFill/>
        </p:spPr>
        <p:txBody>
          <a:bodyPr wrap="none" rtlCol="0">
            <a:spAutoFit/>
          </a:bodyPr>
          <a:lstStyle/>
          <a:p>
            <a:r>
              <a:rPr kumimoji="1" lang="ja-JP" altLang="en-US" sz="1100" dirty="0"/>
              <a:t>○○研究所、○○大学、○○県、株式会社○○、○○法人</a:t>
            </a:r>
          </a:p>
        </p:txBody>
      </p:sp>
      <p:sp>
        <p:nvSpPr>
          <p:cNvPr id="14" name="テキスト ボックス 13">
            <a:extLst>
              <a:ext uri="{FF2B5EF4-FFF2-40B4-BE49-F238E27FC236}">
                <a16:creationId xmlns:a16="http://schemas.microsoft.com/office/drawing/2014/main" id="{9439D498-3848-4A18-B58A-B2D1485CA989}"/>
              </a:ext>
            </a:extLst>
          </p:cNvPr>
          <p:cNvSpPr txBox="1"/>
          <p:nvPr/>
        </p:nvSpPr>
        <p:spPr>
          <a:xfrm>
            <a:off x="1266491" y="9369220"/>
            <a:ext cx="889987" cy="261610"/>
          </a:xfrm>
          <a:prstGeom prst="rect">
            <a:avLst/>
          </a:prstGeom>
          <a:noFill/>
        </p:spPr>
        <p:txBody>
          <a:bodyPr wrap="none" rtlCol="0">
            <a:spAutoFit/>
          </a:bodyPr>
          <a:lstStyle/>
          <a:p>
            <a:r>
              <a:rPr kumimoji="1" lang="ja-JP" altLang="en-US" sz="1100" dirty="0"/>
              <a:t>○○研究所</a:t>
            </a:r>
          </a:p>
        </p:txBody>
      </p:sp>
      <p:sp>
        <p:nvSpPr>
          <p:cNvPr id="17" name="テキスト ボックス 16">
            <a:extLst>
              <a:ext uri="{FF2B5EF4-FFF2-40B4-BE49-F238E27FC236}">
                <a16:creationId xmlns:a16="http://schemas.microsoft.com/office/drawing/2014/main" id="{24A1FEF9-0781-40AD-9643-9EE500F12E15}"/>
              </a:ext>
            </a:extLst>
          </p:cNvPr>
          <p:cNvSpPr txBox="1"/>
          <p:nvPr/>
        </p:nvSpPr>
        <p:spPr>
          <a:xfrm>
            <a:off x="2406130" y="13252"/>
            <a:ext cx="2045752" cy="1077218"/>
          </a:xfrm>
          <a:prstGeom prst="rect">
            <a:avLst/>
          </a:prstGeom>
          <a:noFill/>
        </p:spPr>
        <p:txBody>
          <a:bodyPr wrap="none" rtlCol="0">
            <a:spAutoFit/>
          </a:bodyPr>
          <a:lstStyle/>
          <a:p>
            <a:pPr algn="ctr"/>
            <a:r>
              <a:rPr kumimoji="1" lang="ja-JP" altLang="en-US" sz="1600" b="1" dirty="0">
                <a:latin typeface="ＭＳ ゴシック" panose="020B0609070205080204" pitchFamily="49" charset="-128"/>
                <a:ea typeface="ＭＳ ゴシック" panose="020B0609070205080204" pitchFamily="49" charset="-128"/>
              </a:rPr>
              <a:t>農林水産研究の推進</a:t>
            </a:r>
            <a:endParaRPr kumimoji="1" lang="en-US" altLang="ja-JP" sz="1600" b="1" strike="sngStrike" dirty="0">
              <a:solidFill>
                <a:srgbClr val="FF0000"/>
              </a:solidFill>
              <a:latin typeface="ＭＳ ゴシック" panose="020B0609070205080204" pitchFamily="49" charset="-128"/>
              <a:ea typeface="ＭＳ ゴシック" panose="020B0609070205080204" pitchFamily="49" charset="-128"/>
            </a:endParaRPr>
          </a:p>
          <a:p>
            <a:pPr algn="ctr"/>
            <a:r>
              <a:rPr kumimoji="1" lang="ja-JP" altLang="en-US" sz="1600" b="1" dirty="0">
                <a:latin typeface="ＭＳ ゴシック" panose="020B0609070205080204" pitchFamily="49" charset="-128"/>
                <a:ea typeface="ＭＳ ゴシック" panose="020B0609070205080204" pitchFamily="49" charset="-128"/>
              </a:rPr>
              <a:t>○○○○</a:t>
            </a:r>
            <a:endParaRPr kumimoji="1" lang="en-US" altLang="ja-JP" sz="1200" dirty="0">
              <a:latin typeface="ＭＳ ゴシック" panose="020B0609070205080204" pitchFamily="49" charset="-128"/>
              <a:ea typeface="ＭＳ ゴシック" panose="020B0609070205080204" pitchFamily="49" charset="-128"/>
            </a:endParaRPr>
          </a:p>
          <a:p>
            <a:pPr algn="ctr"/>
            <a:r>
              <a:rPr kumimoji="1" lang="ja-JP" altLang="en-US" sz="1600" b="1" dirty="0">
                <a:latin typeface="ＭＳ ゴシック" panose="020B0609070205080204" pitchFamily="49" charset="-128"/>
                <a:ea typeface="ＭＳ ゴシック" panose="020B0609070205080204" pitchFamily="49" charset="-128"/>
              </a:rPr>
              <a:t>○○の研究開発</a:t>
            </a:r>
            <a:endParaRPr kumimoji="1" lang="en-US" altLang="ja-JP" sz="1200" dirty="0">
              <a:latin typeface="ＭＳ ゴシック" panose="020B0609070205080204" pitchFamily="49" charset="-128"/>
              <a:ea typeface="ＭＳ ゴシック" panose="020B0609070205080204" pitchFamily="49" charset="-128"/>
            </a:endParaRPr>
          </a:p>
          <a:p>
            <a:pPr algn="ctr"/>
            <a:r>
              <a:rPr kumimoji="1" lang="en-US" altLang="ja-JP" sz="1600" b="1" dirty="0">
                <a:latin typeface="ＭＳ ゴシック" panose="020B0609070205080204" pitchFamily="49" charset="-128"/>
                <a:ea typeface="ＭＳ ゴシック" panose="020B0609070205080204" pitchFamily="49" charset="-128"/>
              </a:rPr>
              <a:t>【</a:t>
            </a:r>
            <a:r>
              <a:rPr kumimoji="1" lang="ja-JP" altLang="en-US" sz="1600" b="1" dirty="0">
                <a:latin typeface="ＭＳ ゴシック" panose="020B0609070205080204" pitchFamily="49" charset="-128"/>
                <a:ea typeface="ＭＳ ゴシック" panose="020B0609070205080204" pitchFamily="49" charset="-128"/>
              </a:rPr>
              <a:t>研究概要</a:t>
            </a:r>
            <a:r>
              <a:rPr kumimoji="1" lang="en-US" altLang="ja-JP" sz="1600" b="1" dirty="0">
                <a:latin typeface="ＭＳ ゴシック" panose="020B0609070205080204" pitchFamily="49" charset="-128"/>
                <a:ea typeface="ＭＳ ゴシック" panose="020B0609070205080204" pitchFamily="49" charset="-128"/>
              </a:rPr>
              <a:t>】</a:t>
            </a:r>
            <a:endParaRPr kumimoji="1" lang="ja-JP" altLang="en-US" sz="1600" b="1" dirty="0">
              <a:latin typeface="ＭＳ ゴシック" panose="020B0609070205080204" pitchFamily="49" charset="-128"/>
              <a:ea typeface="ＭＳ ゴシック" panose="020B0609070205080204" pitchFamily="49" charset="-128"/>
            </a:endParaRPr>
          </a:p>
        </p:txBody>
      </p:sp>
      <p:sp>
        <p:nvSpPr>
          <p:cNvPr id="18" name="テキスト ボックス 17">
            <a:extLst>
              <a:ext uri="{FF2B5EF4-FFF2-40B4-BE49-F238E27FC236}">
                <a16:creationId xmlns:a16="http://schemas.microsoft.com/office/drawing/2014/main" id="{7E1CFD35-3A03-4D50-891A-0CBE392376CC}"/>
              </a:ext>
            </a:extLst>
          </p:cNvPr>
          <p:cNvSpPr txBox="1"/>
          <p:nvPr/>
        </p:nvSpPr>
        <p:spPr>
          <a:xfrm>
            <a:off x="3466488" y="4573851"/>
            <a:ext cx="3060000" cy="276999"/>
          </a:xfrm>
          <a:prstGeom prst="rect">
            <a:avLst/>
          </a:prstGeom>
          <a:noFill/>
        </p:spPr>
        <p:txBody>
          <a:bodyPr wrap="square" rtlCol="0">
            <a:spAutoFit/>
          </a:bodyPr>
          <a:lstStyle/>
          <a:p>
            <a:pPr algn="ctr"/>
            <a:r>
              <a:rPr kumimoji="1" lang="ja-JP" altLang="en-US" sz="1200" dirty="0">
                <a:latin typeface="+mn-ea"/>
              </a:rPr>
              <a:t>図表の説明文、</a:t>
            </a:r>
            <a:r>
              <a:rPr kumimoji="1" lang="en-US" altLang="ja-JP" sz="1200" dirty="0">
                <a:latin typeface="+mn-ea"/>
              </a:rPr>
              <a:t>12</a:t>
            </a:r>
            <a:r>
              <a:rPr kumimoji="1" lang="ja-JP" altLang="en-US" sz="1200" dirty="0">
                <a:latin typeface="+mn-ea"/>
              </a:rPr>
              <a:t>ポイント、１行以内</a:t>
            </a:r>
            <a:endParaRPr kumimoji="1" lang="en-US" altLang="ja-JP" sz="1050" dirty="0">
              <a:latin typeface="+mn-ea"/>
            </a:endParaRPr>
          </a:p>
        </p:txBody>
      </p:sp>
      <p:sp>
        <p:nvSpPr>
          <p:cNvPr id="19" name="テキスト ボックス 18">
            <a:extLst>
              <a:ext uri="{FF2B5EF4-FFF2-40B4-BE49-F238E27FC236}">
                <a16:creationId xmlns:a16="http://schemas.microsoft.com/office/drawing/2014/main" id="{ED6840B4-4C0F-436B-9FE3-4CCF7C520A04}"/>
              </a:ext>
            </a:extLst>
          </p:cNvPr>
          <p:cNvSpPr txBox="1"/>
          <p:nvPr/>
        </p:nvSpPr>
        <p:spPr>
          <a:xfrm>
            <a:off x="3466488" y="7242101"/>
            <a:ext cx="3060000" cy="276999"/>
          </a:xfrm>
          <a:prstGeom prst="rect">
            <a:avLst/>
          </a:prstGeom>
          <a:noFill/>
        </p:spPr>
        <p:txBody>
          <a:bodyPr wrap="square" rtlCol="0">
            <a:spAutoFit/>
          </a:bodyPr>
          <a:lstStyle/>
          <a:p>
            <a:pPr algn="ctr"/>
            <a:r>
              <a:rPr kumimoji="1" lang="ja-JP" altLang="en-US" sz="1200" dirty="0">
                <a:latin typeface="+mn-ea"/>
              </a:rPr>
              <a:t>図表の説明文、</a:t>
            </a:r>
            <a:r>
              <a:rPr kumimoji="1" lang="en-US" altLang="ja-JP" sz="1200" dirty="0">
                <a:latin typeface="+mn-ea"/>
              </a:rPr>
              <a:t>12</a:t>
            </a:r>
            <a:r>
              <a:rPr kumimoji="1" lang="ja-JP" altLang="en-US" sz="1200" dirty="0">
                <a:latin typeface="+mn-ea"/>
              </a:rPr>
              <a:t>ポイント、１行以内</a:t>
            </a:r>
            <a:endParaRPr kumimoji="1" lang="en-US" altLang="ja-JP" sz="1050" dirty="0">
              <a:latin typeface="+mn-ea"/>
            </a:endParaRPr>
          </a:p>
        </p:txBody>
      </p:sp>
      <p:sp>
        <p:nvSpPr>
          <p:cNvPr id="20" name="四角形吹き出し 4">
            <a:extLst>
              <a:ext uri="{FF2B5EF4-FFF2-40B4-BE49-F238E27FC236}">
                <a16:creationId xmlns:a16="http://schemas.microsoft.com/office/drawing/2014/main" id="{D7F48051-C1D9-474D-9342-44E13511B2F9}"/>
              </a:ext>
            </a:extLst>
          </p:cNvPr>
          <p:cNvSpPr/>
          <p:nvPr/>
        </p:nvSpPr>
        <p:spPr>
          <a:xfrm>
            <a:off x="1593707" y="1537331"/>
            <a:ext cx="4949294" cy="718337"/>
          </a:xfrm>
          <a:prstGeom prst="wedgeRectCallout">
            <a:avLst>
              <a:gd name="adj1" fmla="val -56394"/>
              <a:gd name="adj2" fmla="val -37995"/>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提案する研究課題に係る研究目的について以下の例のように、端的に２行又は３行で記載。</a:t>
            </a:r>
          </a:p>
          <a:p>
            <a:pPr algn="just"/>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（例）○○（何を行うか）により、○○（研究達成により農家や国民生活等に対する波及効果）することを目的とする。</a:t>
            </a:r>
          </a:p>
        </p:txBody>
      </p:sp>
      <p:sp>
        <p:nvSpPr>
          <p:cNvPr id="21" name="四角形吹き出し 4">
            <a:extLst>
              <a:ext uri="{FF2B5EF4-FFF2-40B4-BE49-F238E27FC236}">
                <a16:creationId xmlns:a16="http://schemas.microsoft.com/office/drawing/2014/main" id="{525D748A-F93B-47EF-8346-85264BE14909}"/>
              </a:ext>
            </a:extLst>
          </p:cNvPr>
          <p:cNvSpPr/>
          <p:nvPr/>
        </p:nvSpPr>
        <p:spPr>
          <a:xfrm>
            <a:off x="693531" y="3257392"/>
            <a:ext cx="2261336" cy="400208"/>
          </a:xfrm>
          <a:prstGeom prst="wedgeRectCallout">
            <a:avLst>
              <a:gd name="adj1" fmla="val -36715"/>
              <a:gd name="adj2" fmla="val -147006"/>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研究の背景となる現状、課題、経緯等を７行以上</a:t>
            </a:r>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10</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行以内で記載。</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a:p>
            <a:pPr algn="just"/>
            <a:endPar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2" name="テキスト ボックス 21">
            <a:extLst>
              <a:ext uri="{FF2B5EF4-FFF2-40B4-BE49-F238E27FC236}">
                <a16:creationId xmlns:a16="http://schemas.microsoft.com/office/drawing/2014/main" id="{380428DD-D5BD-459E-BA6A-61C2E5C0275C}"/>
              </a:ext>
            </a:extLst>
          </p:cNvPr>
          <p:cNvSpPr txBox="1"/>
          <p:nvPr/>
        </p:nvSpPr>
        <p:spPr>
          <a:xfrm>
            <a:off x="315000" y="1447317"/>
            <a:ext cx="6264000" cy="677108"/>
          </a:xfrm>
          <a:prstGeom prst="rect">
            <a:avLst/>
          </a:prstGeom>
          <a:noFill/>
        </p:spPr>
        <p:txBody>
          <a:bodyPr wrap="square" rtlCol="0">
            <a:spAutoFit/>
          </a:bodyPr>
          <a:lstStyle/>
          <a:p>
            <a:r>
              <a:rPr kumimoji="1" lang="ja-JP" altLang="en-US" sz="1400" dirty="0">
                <a:latin typeface="+mn-ea"/>
              </a:rPr>
              <a:t>〇〇〇〇。</a:t>
            </a:r>
            <a:endParaRPr kumimoji="1" lang="en-US" altLang="ja-JP" sz="1400" dirty="0">
              <a:latin typeface="+mn-ea"/>
            </a:endParaRPr>
          </a:p>
          <a:p>
            <a:endParaRPr kumimoji="1" lang="en-US" altLang="ja-JP" sz="1200" dirty="0">
              <a:latin typeface="+mn-ea"/>
            </a:endParaRPr>
          </a:p>
          <a:p>
            <a:endParaRPr kumimoji="1" lang="en-US" altLang="ja-JP" sz="1200" dirty="0">
              <a:latin typeface="+mn-ea"/>
            </a:endParaRPr>
          </a:p>
        </p:txBody>
      </p:sp>
      <p:sp>
        <p:nvSpPr>
          <p:cNvPr id="23" name="四角形吹き出し 4">
            <a:extLst>
              <a:ext uri="{FF2B5EF4-FFF2-40B4-BE49-F238E27FC236}">
                <a16:creationId xmlns:a16="http://schemas.microsoft.com/office/drawing/2014/main" id="{5D8B9496-A374-41DC-9A85-70A952E0B36C}"/>
              </a:ext>
            </a:extLst>
          </p:cNvPr>
          <p:cNvSpPr/>
          <p:nvPr/>
        </p:nvSpPr>
        <p:spPr>
          <a:xfrm>
            <a:off x="372725" y="6013159"/>
            <a:ext cx="2961943" cy="935545"/>
          </a:xfrm>
          <a:prstGeom prst="wedgeRectCallout">
            <a:avLst>
              <a:gd name="adj1" fmla="val -31401"/>
              <a:gd name="adj2" fmla="val -108091"/>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主な研究手法について、箇条書きで記載（３つまで）。</a:t>
            </a:r>
          </a:p>
          <a:p>
            <a:pPr algn="just"/>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①○○のため、○○を実施（３行以内）</a:t>
            </a:r>
          </a:p>
          <a:p>
            <a:pPr algn="just"/>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②（上に同じ）</a:t>
            </a:r>
          </a:p>
          <a:p>
            <a:pPr algn="just"/>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③（上に同じ）</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4" name="四角形吹き出し 4">
            <a:extLst>
              <a:ext uri="{FF2B5EF4-FFF2-40B4-BE49-F238E27FC236}">
                <a16:creationId xmlns:a16="http://schemas.microsoft.com/office/drawing/2014/main" id="{068114B8-56ED-4325-8E60-627F32737F68}"/>
              </a:ext>
            </a:extLst>
          </p:cNvPr>
          <p:cNvSpPr/>
          <p:nvPr/>
        </p:nvSpPr>
        <p:spPr>
          <a:xfrm>
            <a:off x="909572" y="8732980"/>
            <a:ext cx="2194727" cy="480985"/>
          </a:xfrm>
          <a:prstGeom prst="wedgeRectCallout">
            <a:avLst>
              <a:gd name="adj1" fmla="val -40660"/>
              <a:gd name="adj2" fmla="val -74646"/>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主要な達成目標（技術的成果等）を具体的な数値等を用いて箇条書きで記載（３つまで）。</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5" name="四角形吹き出し 4">
            <a:extLst>
              <a:ext uri="{FF2B5EF4-FFF2-40B4-BE49-F238E27FC236}">
                <a16:creationId xmlns:a16="http://schemas.microsoft.com/office/drawing/2014/main" id="{911D0581-63A9-48CC-9EEC-6950F433EC3D}"/>
              </a:ext>
            </a:extLst>
          </p:cNvPr>
          <p:cNvSpPr/>
          <p:nvPr/>
        </p:nvSpPr>
        <p:spPr>
          <a:xfrm>
            <a:off x="4398539" y="8678817"/>
            <a:ext cx="2194727" cy="480985"/>
          </a:xfrm>
          <a:prstGeom prst="wedgeRectCallout">
            <a:avLst>
              <a:gd name="adj1" fmla="val -35645"/>
              <a:gd name="adj2" fmla="val -69365"/>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左記の達成目標と対応する形で、研究達成、成果の社会実装によって期待される効果を具体的に箇条書きで記載。</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6" name="四角形吹き出し 4">
            <a:extLst>
              <a:ext uri="{FF2B5EF4-FFF2-40B4-BE49-F238E27FC236}">
                <a16:creationId xmlns:a16="http://schemas.microsoft.com/office/drawing/2014/main" id="{CD2ECC02-3D07-4036-8EDA-EF25BA185732}"/>
              </a:ext>
            </a:extLst>
          </p:cNvPr>
          <p:cNvSpPr/>
          <p:nvPr/>
        </p:nvSpPr>
        <p:spPr>
          <a:xfrm>
            <a:off x="5119228" y="9233900"/>
            <a:ext cx="1614734" cy="554596"/>
          </a:xfrm>
          <a:prstGeom prst="wedgeRectCallout">
            <a:avLst>
              <a:gd name="adj1" fmla="val -61476"/>
              <a:gd name="adj2" fmla="val 25644"/>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記載しきれない場合は、実行課題又は小課題責任者の機関を記載</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7" name="四角形吹き出し 4">
            <a:extLst>
              <a:ext uri="{FF2B5EF4-FFF2-40B4-BE49-F238E27FC236}">
                <a16:creationId xmlns:a16="http://schemas.microsoft.com/office/drawing/2014/main" id="{88F101C5-8587-421B-BB8C-81BD81FFBC15}"/>
              </a:ext>
            </a:extLst>
          </p:cNvPr>
          <p:cNvSpPr/>
          <p:nvPr/>
        </p:nvSpPr>
        <p:spPr>
          <a:xfrm>
            <a:off x="251957" y="69400"/>
            <a:ext cx="1754978" cy="490966"/>
          </a:xfrm>
          <a:prstGeom prst="wedgeRectCallout">
            <a:avLst>
              <a:gd name="adj1" fmla="val 107351"/>
              <a:gd name="adj2" fmla="val 25388"/>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「現場ニーズ対応型研究」等、柱名を記載。</a:t>
            </a:r>
            <a:endPar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MS</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ゴシック、</a:t>
            </a:r>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16</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ポイント、太字</a:t>
            </a:r>
          </a:p>
        </p:txBody>
      </p:sp>
      <p:sp>
        <p:nvSpPr>
          <p:cNvPr id="28" name="四角形吹き出し 4">
            <a:extLst>
              <a:ext uri="{FF2B5EF4-FFF2-40B4-BE49-F238E27FC236}">
                <a16:creationId xmlns:a16="http://schemas.microsoft.com/office/drawing/2014/main" id="{0742FDE3-3EE6-44D5-822D-584FEE68F174}"/>
              </a:ext>
            </a:extLst>
          </p:cNvPr>
          <p:cNvSpPr/>
          <p:nvPr/>
        </p:nvSpPr>
        <p:spPr>
          <a:xfrm>
            <a:off x="308952" y="609552"/>
            <a:ext cx="1640988" cy="385934"/>
          </a:xfrm>
          <a:prstGeom prst="wedgeRectCallout">
            <a:avLst>
              <a:gd name="adj1" fmla="val 95895"/>
              <a:gd name="adj2" fmla="val -32928"/>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公募課題名を記載。</a:t>
            </a:r>
            <a:endPar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MS</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ゴシック、</a:t>
            </a:r>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16</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ポイント、太字</a:t>
            </a:r>
          </a:p>
        </p:txBody>
      </p:sp>
      <p:sp>
        <p:nvSpPr>
          <p:cNvPr id="29" name="四角形吹き出し 4">
            <a:extLst>
              <a:ext uri="{FF2B5EF4-FFF2-40B4-BE49-F238E27FC236}">
                <a16:creationId xmlns:a16="http://schemas.microsoft.com/office/drawing/2014/main" id="{45DB30A1-42CE-4564-AD4D-479B5C722D35}"/>
              </a:ext>
            </a:extLst>
          </p:cNvPr>
          <p:cNvSpPr/>
          <p:nvPr/>
        </p:nvSpPr>
        <p:spPr>
          <a:xfrm>
            <a:off x="4526458" y="342352"/>
            <a:ext cx="2278202" cy="880546"/>
          </a:xfrm>
          <a:prstGeom prst="wedgeRectCallout">
            <a:avLst>
              <a:gd name="adj1" fmla="val -70315"/>
              <a:gd name="adj2" fmla="val 17604"/>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テキストボックスのサイズは変更不可。</a:t>
            </a:r>
            <a:endPar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a:p>
            <a:pPr algn="just"/>
            <a:endPar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a:p>
            <a:pPr algn="just"/>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フォントは游ゴシック、１～４のフォントサイズは</a:t>
            </a:r>
            <a:r>
              <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14</a:t>
            </a:r>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、機関名の項目のフォントサイズは</a:t>
            </a:r>
            <a:r>
              <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11</a:t>
            </a:r>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とする。</a:t>
            </a:r>
          </a:p>
        </p:txBody>
      </p:sp>
    </p:spTree>
    <p:extLst>
      <p:ext uri="{BB962C8B-B14F-4D97-AF65-F5344CB8AC3E}">
        <p14:creationId xmlns:p14="http://schemas.microsoft.com/office/powerpoint/2010/main" val="354062600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441</Words>
  <Application>Microsoft Office PowerPoint</Application>
  <PresentationFormat>A4 210 x 297 mm</PresentationFormat>
  <Paragraphs>54</Paragraphs>
  <Slides>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ＭＳ ゴシック</vt:lpstr>
      <vt:lpstr>游ゴシック</vt:lpstr>
      <vt:lpstr>Arial</vt:lpstr>
      <vt:lpstr>Calibri</vt:lpstr>
      <vt:lpstr>Calibri Light</vt:lpstr>
      <vt:lpstr>Century</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2021-01-01T02:06:55Z</dcterms:created>
  <dcterms:modified xsi:type="dcterms:W3CDTF">2021-11-16T12:12:02Z</dcterms:modified>
</cp:coreProperties>
</file>