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1"/>
  </p:sldMasterIdLst>
  <p:notesMasterIdLst>
    <p:notesMasterId r:id="rId3"/>
  </p:notesMasterIdLst>
  <p:sldIdLst>
    <p:sldId id="267" r:id="rId2"/>
  </p:sldIdLst>
  <p:sldSz cx="9906000" cy="6858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EADA"/>
    <a:srgbClr val="FFCCFF"/>
    <a:srgbClr val="FFFF66"/>
    <a:srgbClr val="FFCCCC"/>
    <a:srgbClr val="FF9999"/>
    <a:srgbClr val="77933C"/>
    <a:srgbClr val="FFFFFF"/>
    <a:srgbClr val="000000"/>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420" autoAdjust="0"/>
    <p:restoredTop sz="93923" autoAdjust="0"/>
  </p:normalViewPr>
  <p:slideViewPr>
    <p:cSldViewPr>
      <p:cViewPr varScale="1">
        <p:scale>
          <a:sx n="114" d="100"/>
          <a:sy n="114" d="100"/>
        </p:scale>
        <p:origin x="1896" y="96"/>
      </p:cViewPr>
      <p:guideLst>
        <p:guide orient="horz" pos="2161"/>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49575" cy="496888"/>
          </a:xfrm>
          <a:prstGeom prst="rect">
            <a:avLst/>
          </a:prstGeom>
        </p:spPr>
        <p:txBody>
          <a:bodyPr vert="horz" lIns="91423" tIns="45711" rIns="91423" bIns="4571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1" y="0"/>
            <a:ext cx="2949575" cy="496888"/>
          </a:xfrm>
          <a:prstGeom prst="rect">
            <a:avLst/>
          </a:prstGeom>
        </p:spPr>
        <p:txBody>
          <a:bodyPr vert="horz" lIns="91423" tIns="45711" rIns="91423" bIns="45711" rtlCol="0"/>
          <a:lstStyle>
            <a:lvl1pPr algn="r">
              <a:defRPr sz="1200"/>
            </a:lvl1pPr>
          </a:lstStyle>
          <a:p>
            <a:fld id="{D6884FD3-13F3-4623-9B2A-0947A4BCC1F7}" type="datetimeFigureOut">
              <a:rPr kumimoji="1" lang="ja-JP" altLang="en-US" smtClean="0"/>
              <a:t>2023/12/25</a:t>
            </a:fld>
            <a:endParaRPr kumimoji="1" lang="ja-JP" altLang="en-US"/>
          </a:p>
        </p:txBody>
      </p:sp>
      <p:sp>
        <p:nvSpPr>
          <p:cNvPr id="4" name="スライド イメージ プレースホルダー 3"/>
          <p:cNvSpPr>
            <a:spLocks noGrp="1" noRot="1" noChangeAspect="1"/>
          </p:cNvSpPr>
          <p:nvPr>
            <p:ph type="sldImg" idx="2"/>
          </p:nvPr>
        </p:nvSpPr>
        <p:spPr>
          <a:xfrm>
            <a:off x="712788" y="746125"/>
            <a:ext cx="5381625" cy="3725863"/>
          </a:xfrm>
          <a:prstGeom prst="rect">
            <a:avLst/>
          </a:prstGeom>
          <a:noFill/>
          <a:ln w="12700">
            <a:solidFill>
              <a:prstClr val="black"/>
            </a:solidFill>
          </a:ln>
        </p:spPr>
        <p:txBody>
          <a:bodyPr vert="horz" lIns="91423" tIns="45711" rIns="91423" bIns="45711" rtlCol="0" anchor="ctr"/>
          <a:lstStyle/>
          <a:p>
            <a:endParaRPr lang="ja-JP" altLang="en-US"/>
          </a:p>
        </p:txBody>
      </p:sp>
      <p:sp>
        <p:nvSpPr>
          <p:cNvPr id="5" name="ノート プレースホルダー 4"/>
          <p:cNvSpPr>
            <a:spLocks noGrp="1"/>
          </p:cNvSpPr>
          <p:nvPr>
            <p:ph type="body" sz="quarter" idx="3"/>
          </p:nvPr>
        </p:nvSpPr>
        <p:spPr>
          <a:xfrm>
            <a:off x="681038" y="4721226"/>
            <a:ext cx="5445125" cy="4471988"/>
          </a:xfrm>
          <a:prstGeom prst="rect">
            <a:avLst/>
          </a:prstGeom>
        </p:spPr>
        <p:txBody>
          <a:bodyPr vert="horz" lIns="91423" tIns="45711" rIns="91423" bIns="4571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40865"/>
            <a:ext cx="2949575" cy="496887"/>
          </a:xfrm>
          <a:prstGeom prst="rect">
            <a:avLst/>
          </a:prstGeom>
        </p:spPr>
        <p:txBody>
          <a:bodyPr vert="horz" lIns="91423" tIns="45711" rIns="91423" bIns="4571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1" y="9440865"/>
            <a:ext cx="2949575" cy="496887"/>
          </a:xfrm>
          <a:prstGeom prst="rect">
            <a:avLst/>
          </a:prstGeom>
        </p:spPr>
        <p:txBody>
          <a:bodyPr vert="horz" lIns="91423" tIns="45711" rIns="91423" bIns="45711" rtlCol="0" anchor="b"/>
          <a:lstStyle>
            <a:lvl1pPr algn="r">
              <a:defRPr sz="1200"/>
            </a:lvl1pPr>
          </a:lstStyle>
          <a:p>
            <a:fld id="{53E265A8-9FAF-4018-9921-C0964E3D7F91}" type="slidenum">
              <a:rPr kumimoji="1" lang="ja-JP" altLang="en-US" smtClean="0"/>
              <a:t>‹#›</a:t>
            </a:fld>
            <a:endParaRPr kumimoji="1" lang="ja-JP" altLang="en-US"/>
          </a:p>
        </p:txBody>
      </p:sp>
    </p:spTree>
    <p:extLst>
      <p:ext uri="{BB962C8B-B14F-4D97-AF65-F5344CB8AC3E}">
        <p14:creationId xmlns:p14="http://schemas.microsoft.com/office/powerpoint/2010/main" val="26027812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defTabSz="915589">
              <a:defRPr/>
            </a:pPr>
            <a:fld id="{53E265A8-9FAF-4018-9921-C0964E3D7F91}" type="slidenum">
              <a:rPr lang="ja-JP" altLang="en-US">
                <a:solidFill>
                  <a:prstClr val="black"/>
                </a:solidFill>
                <a:latin typeface="Calibri"/>
                <a:ea typeface="ＭＳ Ｐゴシック" panose="020B0600070205080204" pitchFamily="50" charset="-128"/>
              </a:rPr>
              <a:pPr defTabSz="915589">
                <a:defRPr/>
              </a:pPr>
              <a:t>1</a:t>
            </a:fld>
            <a:endParaRPr lang="ja-JP" altLang="en-US">
              <a:solidFill>
                <a:prstClr val="black"/>
              </a:solidFill>
              <a:latin typeface="Calibri"/>
              <a:ea typeface="ＭＳ Ｐゴシック" panose="020B0600070205080204" pitchFamily="50" charset="-128"/>
            </a:endParaRPr>
          </a:p>
        </p:txBody>
      </p:sp>
    </p:spTree>
    <p:extLst>
      <p:ext uri="{BB962C8B-B14F-4D97-AF65-F5344CB8AC3E}">
        <p14:creationId xmlns:p14="http://schemas.microsoft.com/office/powerpoint/2010/main" val="2530221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35"/>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1"/>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56ECABA0-59C9-4BD4-9DE2-E04D3A852596}" type="datetime1">
              <a:rPr lang="ja-JP" altLang="en-US" smtClean="0">
                <a:solidFill>
                  <a:prstClr val="black">
                    <a:tint val="75000"/>
                  </a:prstClr>
                </a:solidFill>
              </a:rPr>
              <a:pPr/>
              <a:t>2023/12/25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4054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99256" y="5"/>
            <a:ext cx="5107488" cy="584775"/>
          </a:xfrm>
        </p:spPr>
        <p:txBody>
          <a:bodyPr wrap="square">
            <a:spAutoFit/>
          </a:bodyPr>
          <a:lstStyle>
            <a:lvl1pPr>
              <a:defRPr sz="3200"/>
            </a:lvl1pPr>
          </a:lstStyle>
          <a:p>
            <a:r>
              <a:rPr kumimoji="1" lang="ja-JP" altLang="en-US" dirty="0"/>
              <a:t>マスター タイトルの書式設定</a:t>
            </a:r>
          </a:p>
        </p:txBody>
      </p:sp>
      <p:sp>
        <p:nvSpPr>
          <p:cNvPr id="3" name="コンテンツ プレースホルダー 2"/>
          <p:cNvSpPr>
            <a:spLocks noGrp="1"/>
          </p:cNvSpPr>
          <p:nvPr>
            <p:ph idx="1"/>
          </p:nvPr>
        </p:nvSpPr>
        <p:spPr>
          <a:xfrm>
            <a:off x="183000" y="764713"/>
            <a:ext cx="9540000" cy="1877437"/>
          </a:xfrm>
          <a:ln w="12700">
            <a:solidFill>
              <a:schemeClr val="tx1"/>
            </a:solidFill>
          </a:ln>
        </p:spPr>
        <p:txBody>
          <a:bodyPr wrap="square" anchor="ctr" anchorCtr="0">
            <a:spAutoFit/>
          </a:bodyPr>
          <a:lstStyle>
            <a:lvl1pPr marL="357188" indent="-357188" algn="just">
              <a:buFont typeface="ＭＳ 明朝" panose="02020609040205080304" pitchFamily="17" charset="-128"/>
              <a:buChar char="◇"/>
              <a:defRPr sz="2000"/>
            </a:lvl1pPr>
            <a:lvl2pPr algn="just">
              <a:defRPr sz="2000"/>
            </a:lvl2pPr>
            <a:lvl3pPr algn="just">
              <a:defRPr sz="2000"/>
            </a:lvl3pPr>
            <a:lvl4pPr algn="just">
              <a:defRPr sz="2000"/>
            </a:lvl4pPr>
            <a:lvl5pPr algn="just">
              <a:defRPr sz="2000"/>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10"/>
          </p:nvPr>
        </p:nvSpPr>
        <p:spPr/>
        <p:txBody>
          <a:bodyPr/>
          <a:lstStyle/>
          <a:p>
            <a:fld id="{B985F0AF-94B7-44FE-AC7A-E72DED405967}" type="datetime1">
              <a:rPr lang="ja-JP" altLang="en-US" smtClean="0">
                <a:solidFill>
                  <a:prstClr val="black">
                    <a:tint val="75000"/>
                  </a:prstClr>
                </a:solidFill>
              </a:rPr>
              <a:pPr/>
              <a:t>2023/12/25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cxnSp>
        <p:nvCxnSpPr>
          <p:cNvPr id="8" name="直線コネクタ 7"/>
          <p:cNvCxnSpPr/>
          <p:nvPr userDrawn="1"/>
        </p:nvCxnSpPr>
        <p:spPr>
          <a:xfrm>
            <a:off x="1201" y="620688"/>
            <a:ext cx="9903600" cy="0"/>
          </a:xfrm>
          <a:prstGeom prst="line">
            <a:avLst/>
          </a:prstGeom>
          <a:ln w="3810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797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9"/>
            <a:ext cx="8420100" cy="1362076"/>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E06D0888-237D-40E7-B634-C303423851AC}" type="datetime1">
              <a:rPr lang="ja-JP" altLang="en-US" smtClean="0">
                <a:solidFill>
                  <a:prstClr val="black">
                    <a:tint val="75000"/>
                  </a:prstClr>
                </a:solidFill>
              </a:rPr>
              <a:pPr/>
              <a:t>2023/12/25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63073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95300" y="1600207"/>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35550" y="1600207"/>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5C3F214-73DA-4142-A5DA-C48D245A8DFC}" type="datetime1">
              <a:rPr lang="ja-JP" altLang="en-US" smtClean="0">
                <a:solidFill>
                  <a:prstClr val="black">
                    <a:tint val="75000"/>
                  </a:prstClr>
                </a:solidFill>
              </a:rPr>
              <a:pPr/>
              <a:t>2023/12/25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38373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B57B7BCD-52B2-469D-98EA-6CE386810EA6}" type="datetime1">
              <a:rPr lang="ja-JP" altLang="en-US" smtClean="0">
                <a:solidFill>
                  <a:prstClr val="black">
                    <a:tint val="75000"/>
                  </a:prstClr>
                </a:solidFill>
              </a:rPr>
              <a:pPr/>
              <a:t>2023/12/25</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922959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2399256" y="5"/>
            <a:ext cx="5107488" cy="584775"/>
          </a:xfrm>
        </p:spPr>
        <p:txBody>
          <a:bodyPr wrap="square">
            <a:spAutoFit/>
          </a:bodyPr>
          <a:lstStyle>
            <a:lvl1pPr>
              <a:defRPr sz="3200"/>
            </a:lvl1pPr>
          </a:lstStyle>
          <a:p>
            <a:r>
              <a:rPr kumimoji="1" lang="ja-JP" altLang="en-US" dirty="0"/>
              <a:t>マスター タイトルの書式設定</a:t>
            </a:r>
          </a:p>
        </p:txBody>
      </p:sp>
      <p:sp>
        <p:nvSpPr>
          <p:cNvPr id="3" name="日付プレースホルダー 2"/>
          <p:cNvSpPr>
            <a:spLocks noGrp="1"/>
          </p:cNvSpPr>
          <p:nvPr>
            <p:ph type="dt" sz="half" idx="10"/>
          </p:nvPr>
        </p:nvSpPr>
        <p:spPr/>
        <p:txBody>
          <a:bodyPr/>
          <a:lstStyle/>
          <a:p>
            <a:fld id="{C4242502-F50A-4EF0-8474-2C3C390B9E15}" type="datetime1">
              <a:rPr lang="ja-JP" altLang="en-US" smtClean="0">
                <a:solidFill>
                  <a:prstClr val="black">
                    <a:tint val="75000"/>
                  </a:prstClr>
                </a:solidFill>
              </a:rPr>
              <a:pPr/>
              <a:t>2023/12/25</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cxnSp>
        <p:nvCxnSpPr>
          <p:cNvPr id="7" name="直線コネクタ 6"/>
          <p:cNvCxnSpPr/>
          <p:nvPr userDrawn="1"/>
        </p:nvCxnSpPr>
        <p:spPr>
          <a:xfrm>
            <a:off x="1201" y="620688"/>
            <a:ext cx="9903600" cy="0"/>
          </a:xfrm>
          <a:prstGeom prst="line">
            <a:avLst/>
          </a:prstGeom>
          <a:ln w="3810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3168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DFC4057-73CC-40D4-B253-6B6AAE2C353B}" type="datetime1">
              <a:rPr lang="ja-JP" altLang="en-US" smtClean="0">
                <a:solidFill>
                  <a:prstClr val="black">
                    <a:tint val="75000"/>
                  </a:prstClr>
                </a:solidFill>
              </a:rPr>
              <a:pPr/>
              <a:t>2023/12/25</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225863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49"/>
            <a:ext cx="3259006" cy="1162051"/>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2974" y="273059"/>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0" y="1435104"/>
            <a:ext cx="3259006" cy="46910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533F0FA-1AE7-4900-92DC-876048768D10}" type="datetime1">
              <a:rPr lang="ja-JP" altLang="en-US" smtClean="0">
                <a:solidFill>
                  <a:prstClr val="black">
                    <a:tint val="75000"/>
                  </a:prstClr>
                </a:solidFill>
              </a:rPr>
              <a:pPr/>
              <a:t>2023/12/25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895379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645" y="612776"/>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00C5345-9EEC-40B6-AE99-9C3D206C901F}" type="datetime1">
              <a:rPr lang="ja-JP" altLang="en-US" smtClean="0">
                <a:solidFill>
                  <a:prstClr val="black">
                    <a:tint val="75000"/>
                  </a:prstClr>
                </a:solidFill>
              </a:rPr>
              <a:pPr/>
              <a:t>2023/12/25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721429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ABF10A3-5808-42F5-9296-D6EC8F037914}" type="datetime1">
              <a:rPr lang="ja-JP" altLang="en-US" smtClean="0">
                <a:solidFill>
                  <a:prstClr val="black">
                    <a:tint val="75000"/>
                  </a:prstClr>
                </a:solidFill>
              </a:rPr>
              <a:pPr/>
              <a:t>2023/12/25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737683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48"/>
            <a:ext cx="222885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95300" y="274648"/>
            <a:ext cx="652145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91C8484-8349-4994-9D49-5DE6F01A0BDD}" type="datetime1">
              <a:rPr lang="ja-JP" altLang="en-US" smtClean="0">
                <a:solidFill>
                  <a:prstClr val="black">
                    <a:tint val="75000"/>
                  </a:prstClr>
                </a:solidFill>
              </a:rPr>
              <a:pPr/>
              <a:t>2023/12/25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65792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9"/>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7"/>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6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62EA16-9D34-4D60-9749-DD0F2A76E0A6}" type="datetime1">
              <a:rPr lang="ja-JP" altLang="en-US" smtClean="0">
                <a:solidFill>
                  <a:prstClr val="black">
                    <a:tint val="75000"/>
                  </a:prstClr>
                </a:solidFill>
              </a:rPr>
              <a:pPr/>
              <a:t>2023/12/25</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3384550" y="635636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7594600" y="6492884"/>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84507539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四角形: 角を丸くする 106">
            <a:extLst>
              <a:ext uri="{FF2B5EF4-FFF2-40B4-BE49-F238E27FC236}">
                <a16:creationId xmlns:a16="http://schemas.microsoft.com/office/drawing/2014/main" id="{B3660784-CDCE-4EF9-9E11-665983C67D65}"/>
              </a:ext>
            </a:extLst>
          </p:cNvPr>
          <p:cNvSpPr/>
          <p:nvPr/>
        </p:nvSpPr>
        <p:spPr bwMode="auto">
          <a:xfrm>
            <a:off x="8111674" y="2049234"/>
            <a:ext cx="1284330" cy="2258182"/>
          </a:xfrm>
          <a:prstGeom prst="roundRect">
            <a:avLst>
              <a:gd name="adj" fmla="val 5799"/>
            </a:avLst>
          </a:prstGeom>
          <a:solidFill>
            <a:srgbClr val="FDEADA"/>
          </a:solid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・○○技術の確立</a:t>
            </a:r>
            <a:endPar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900" dirty="0">
                <a:solidFill>
                  <a:schemeClr val="tx1"/>
                </a:solidFill>
                <a:latin typeface="Meiryo UI" panose="020B0604030504040204" pitchFamily="50" charset="-128"/>
                <a:ea typeface="Meiryo UI" panose="020B0604030504040204" pitchFamily="50" charset="-128"/>
              </a:rPr>
              <a:t>・○○マニュアルの作成</a:t>
            </a:r>
            <a:endParaRPr lang="en-US" altLang="ja-JP" sz="900" dirty="0">
              <a:solidFill>
                <a:schemeClr val="tx1"/>
              </a:solidFill>
              <a:latin typeface="Meiryo UI" panose="020B0604030504040204" pitchFamily="50" charset="-128"/>
              <a:ea typeface="Meiryo UI" panose="020B0604030504040204" pitchFamily="50" charset="-128"/>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tx1"/>
                </a:solidFill>
                <a:latin typeface="Meiryo UI" panose="020B0604030504040204" pitchFamily="50" charset="-128"/>
                <a:ea typeface="Meiryo UI" panose="020B0604030504040204" pitchFamily="50" charset="-128"/>
              </a:rPr>
              <a:t>etc.</a:t>
            </a:r>
            <a:endPar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p:txBody>
      </p:sp>
      <p:sp>
        <p:nvSpPr>
          <p:cNvPr id="109" name="テキスト ボックス 2">
            <a:extLst>
              <a:ext uri="{FF2B5EF4-FFF2-40B4-BE49-F238E27FC236}">
                <a16:creationId xmlns:a16="http://schemas.microsoft.com/office/drawing/2014/main" id="{3C5A27D2-6D3E-45BD-9680-0031CE7BBFF5}"/>
              </a:ext>
            </a:extLst>
          </p:cNvPr>
          <p:cNvSpPr txBox="1">
            <a:spLocks noChangeArrowheads="1"/>
          </p:cNvSpPr>
          <p:nvPr/>
        </p:nvSpPr>
        <p:spPr bwMode="auto">
          <a:xfrm>
            <a:off x="8139601" y="1772816"/>
            <a:ext cx="1228476"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最終到達目標</a:t>
            </a:r>
          </a:p>
        </p:txBody>
      </p:sp>
      <p:sp>
        <p:nvSpPr>
          <p:cNvPr id="133" name="テキスト ボックス 2">
            <a:extLst>
              <a:ext uri="{FF2B5EF4-FFF2-40B4-BE49-F238E27FC236}">
                <a16:creationId xmlns:a16="http://schemas.microsoft.com/office/drawing/2014/main" id="{7A8389E9-C4D6-4570-A802-9CFFE4248A5B}"/>
              </a:ext>
            </a:extLst>
          </p:cNvPr>
          <p:cNvSpPr txBox="1">
            <a:spLocks noChangeArrowheads="1"/>
          </p:cNvSpPr>
          <p:nvPr/>
        </p:nvSpPr>
        <p:spPr bwMode="auto">
          <a:xfrm>
            <a:off x="815956" y="1786963"/>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（１年目）</a:t>
            </a:r>
          </a:p>
        </p:txBody>
      </p:sp>
      <p:sp>
        <p:nvSpPr>
          <p:cNvPr id="134" name="テキスト ボックス 2">
            <a:extLst>
              <a:ext uri="{FF2B5EF4-FFF2-40B4-BE49-F238E27FC236}">
                <a16:creationId xmlns:a16="http://schemas.microsoft.com/office/drawing/2014/main" id="{9CDC5E9A-82C3-4593-9502-F367BC18603C}"/>
              </a:ext>
            </a:extLst>
          </p:cNvPr>
          <p:cNvSpPr txBox="1">
            <a:spLocks noChangeArrowheads="1"/>
          </p:cNvSpPr>
          <p:nvPr/>
        </p:nvSpPr>
        <p:spPr bwMode="auto">
          <a:xfrm>
            <a:off x="2322720"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（２年目）</a:t>
            </a:r>
          </a:p>
        </p:txBody>
      </p:sp>
      <p:sp>
        <p:nvSpPr>
          <p:cNvPr id="135" name="テキスト ボックス 2">
            <a:extLst>
              <a:ext uri="{FF2B5EF4-FFF2-40B4-BE49-F238E27FC236}">
                <a16:creationId xmlns:a16="http://schemas.microsoft.com/office/drawing/2014/main" id="{0DEEF689-BEF5-40EB-8921-2DBA2A84AA05}"/>
              </a:ext>
            </a:extLst>
          </p:cNvPr>
          <p:cNvSpPr txBox="1">
            <a:spLocks noChangeArrowheads="1"/>
          </p:cNvSpPr>
          <p:nvPr/>
        </p:nvSpPr>
        <p:spPr bwMode="auto">
          <a:xfrm>
            <a:off x="3817025"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（３年目）</a:t>
            </a:r>
          </a:p>
        </p:txBody>
      </p:sp>
      <p:sp>
        <p:nvSpPr>
          <p:cNvPr id="136" name="テキスト ボックス 2">
            <a:extLst>
              <a:ext uri="{FF2B5EF4-FFF2-40B4-BE49-F238E27FC236}">
                <a16:creationId xmlns:a16="http://schemas.microsoft.com/office/drawing/2014/main" id="{99089B6D-0457-4E39-8D33-9D4A0EB15D26}"/>
              </a:ext>
            </a:extLst>
          </p:cNvPr>
          <p:cNvSpPr txBox="1">
            <a:spLocks noChangeArrowheads="1"/>
          </p:cNvSpPr>
          <p:nvPr/>
        </p:nvSpPr>
        <p:spPr bwMode="auto">
          <a:xfrm>
            <a:off x="5266516"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（４年目）</a:t>
            </a:r>
          </a:p>
        </p:txBody>
      </p:sp>
      <p:sp>
        <p:nvSpPr>
          <p:cNvPr id="137" name="テキスト ボックス 2">
            <a:extLst>
              <a:ext uri="{FF2B5EF4-FFF2-40B4-BE49-F238E27FC236}">
                <a16:creationId xmlns:a16="http://schemas.microsoft.com/office/drawing/2014/main" id="{81B0D3ED-8C10-4E79-BED0-8622DCEA0503}"/>
              </a:ext>
            </a:extLst>
          </p:cNvPr>
          <p:cNvSpPr txBox="1">
            <a:spLocks noChangeArrowheads="1"/>
          </p:cNvSpPr>
          <p:nvPr/>
        </p:nvSpPr>
        <p:spPr bwMode="auto">
          <a:xfrm>
            <a:off x="6823911" y="1797996"/>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（５年目）</a:t>
            </a:r>
          </a:p>
        </p:txBody>
      </p:sp>
      <p:sp>
        <p:nvSpPr>
          <p:cNvPr id="138" name="二等辺三角形 137">
            <a:extLst>
              <a:ext uri="{FF2B5EF4-FFF2-40B4-BE49-F238E27FC236}">
                <a16:creationId xmlns:a16="http://schemas.microsoft.com/office/drawing/2014/main" id="{78E138F1-BE6A-4E50-B17D-DD341C98152C}"/>
              </a:ext>
            </a:extLst>
          </p:cNvPr>
          <p:cNvSpPr/>
          <p:nvPr/>
        </p:nvSpPr>
        <p:spPr>
          <a:xfrm rot="10800000">
            <a:off x="843746"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39" name="二等辺三角形 138">
            <a:extLst>
              <a:ext uri="{FF2B5EF4-FFF2-40B4-BE49-F238E27FC236}">
                <a16:creationId xmlns:a16="http://schemas.microsoft.com/office/drawing/2014/main" id="{7D1D834A-7381-4C47-84A2-C5AFA09B013E}"/>
              </a:ext>
            </a:extLst>
          </p:cNvPr>
          <p:cNvSpPr/>
          <p:nvPr/>
        </p:nvSpPr>
        <p:spPr>
          <a:xfrm rot="10800000">
            <a:off x="2350510"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0" name="二等辺三角形 139">
            <a:extLst>
              <a:ext uri="{FF2B5EF4-FFF2-40B4-BE49-F238E27FC236}">
                <a16:creationId xmlns:a16="http://schemas.microsoft.com/office/drawing/2014/main" id="{7F522B8B-4AB6-41F2-9B03-51B839A71DE8}"/>
              </a:ext>
            </a:extLst>
          </p:cNvPr>
          <p:cNvSpPr/>
          <p:nvPr/>
        </p:nvSpPr>
        <p:spPr>
          <a:xfrm rot="10800000">
            <a:off x="3857585"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1" name="二等辺三角形 140">
            <a:extLst>
              <a:ext uri="{FF2B5EF4-FFF2-40B4-BE49-F238E27FC236}">
                <a16:creationId xmlns:a16="http://schemas.microsoft.com/office/drawing/2014/main" id="{0FF72B85-747D-424B-9B88-9E50CBB0B13F}"/>
              </a:ext>
            </a:extLst>
          </p:cNvPr>
          <p:cNvSpPr/>
          <p:nvPr/>
        </p:nvSpPr>
        <p:spPr>
          <a:xfrm rot="10800000">
            <a:off x="5370638"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2" name="四角形: 角を丸くする 141">
            <a:extLst>
              <a:ext uri="{FF2B5EF4-FFF2-40B4-BE49-F238E27FC236}">
                <a16:creationId xmlns:a16="http://schemas.microsoft.com/office/drawing/2014/main" id="{FABAE12B-0FBF-4155-8777-2FA764258EB7}"/>
              </a:ext>
            </a:extLst>
          </p:cNvPr>
          <p:cNvSpPr/>
          <p:nvPr/>
        </p:nvSpPr>
        <p:spPr bwMode="auto">
          <a:xfrm>
            <a:off x="647411"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125" name="ホームベース 2">
            <a:extLst>
              <a:ext uri="{FF2B5EF4-FFF2-40B4-BE49-F238E27FC236}">
                <a16:creationId xmlns:a16="http://schemas.microsoft.com/office/drawing/2014/main" id="{E855724D-E290-47F8-A325-081C49EBEA67}"/>
              </a:ext>
            </a:extLst>
          </p:cNvPr>
          <p:cNvSpPr/>
          <p:nvPr/>
        </p:nvSpPr>
        <p:spPr>
          <a:xfrm>
            <a:off x="560512"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ja-JP" altLang="en-US" sz="900" dirty="0">
                <a:solidFill>
                  <a:schemeClr val="tx1"/>
                </a:solidFill>
                <a:latin typeface="Meiryo UI" panose="020B0604030504040204" pitchFamily="50" charset="-128"/>
                <a:ea typeface="Meiryo UI" panose="020B0604030504040204" pitchFamily="50" charset="-128"/>
              </a:rPr>
              <a:t>・各年度の主な研究内容を記載（</a:t>
            </a:r>
            <a:r>
              <a:rPr lang="ja-JP" altLang="en-US" sz="900" dirty="0">
                <a:solidFill>
                  <a:srgbClr val="FF0000"/>
                </a:solidFill>
                <a:latin typeface="Meiryo UI" panose="020B0604030504040204" pitchFamily="50" charset="-128"/>
                <a:ea typeface="Meiryo UI" panose="020B0604030504040204" pitchFamily="50" charset="-128"/>
              </a:rPr>
              <a:t>マイルストーンとなる取組については、赤字で記載。</a:t>
            </a:r>
            <a:r>
              <a:rPr lang="ja-JP" altLang="en-US" sz="900" dirty="0">
                <a:solidFill>
                  <a:schemeClr val="tx1"/>
                </a:solidFill>
                <a:latin typeface="Meiryo UI" panose="020B0604030504040204" pitchFamily="50" charset="-128"/>
                <a:ea typeface="Meiryo UI" panose="020B0604030504040204" pitchFamily="50" charset="-128"/>
              </a:rPr>
              <a:t>）。</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chemeClr val="tx1"/>
                </a:solidFill>
                <a:latin typeface="Meiryo UI" panose="020B0604030504040204" pitchFamily="50" charset="-128"/>
                <a:ea typeface="Meiryo UI" panose="020B0604030504040204" pitchFamily="50" charset="-128"/>
              </a:rPr>
              <a:t>（例）</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chemeClr val="tx1"/>
                </a:solidFill>
                <a:latin typeface="Meiryo UI" panose="020B0604030504040204" pitchFamily="50" charset="-128"/>
                <a:ea typeface="Meiryo UI" panose="020B0604030504040204" pitchFamily="50" charset="-128"/>
              </a:rPr>
              <a:t>・○○の低収量要因を解明するために土壌調査を実施</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rgbClr val="FF0000"/>
                </a:solidFill>
                <a:latin typeface="Meiryo UI" panose="020B0604030504040204" pitchFamily="50" charset="-128"/>
                <a:ea typeface="Meiryo UI" panose="020B0604030504040204" pitchFamily="50" charset="-128"/>
              </a:rPr>
              <a:t>・○○の栽培技術体系の確立</a:t>
            </a:r>
            <a:endParaRPr lang="en-US" altLang="ja-JP" sz="900" dirty="0">
              <a:solidFill>
                <a:srgbClr val="FF0000"/>
              </a:solidFill>
              <a:latin typeface="Meiryo UI" panose="020B0604030504040204" pitchFamily="50" charset="-128"/>
              <a:ea typeface="Meiryo UI" panose="020B0604030504040204" pitchFamily="50" charset="-128"/>
            </a:endParaRPr>
          </a:p>
        </p:txBody>
      </p:sp>
      <p:sp>
        <p:nvSpPr>
          <p:cNvPr id="126" name="ホームベース 2">
            <a:extLst>
              <a:ext uri="{FF2B5EF4-FFF2-40B4-BE49-F238E27FC236}">
                <a16:creationId xmlns:a16="http://schemas.microsoft.com/office/drawing/2014/main" id="{A27C37BC-5219-43F7-AFA0-203B916EE176}"/>
              </a:ext>
            </a:extLst>
          </p:cNvPr>
          <p:cNvSpPr/>
          <p:nvPr/>
        </p:nvSpPr>
        <p:spPr>
          <a:xfrm>
            <a:off x="2067276"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27" name="ホームベース 2">
            <a:extLst>
              <a:ext uri="{FF2B5EF4-FFF2-40B4-BE49-F238E27FC236}">
                <a16:creationId xmlns:a16="http://schemas.microsoft.com/office/drawing/2014/main" id="{DF5A8566-8585-4D65-8299-7584F71EEDEB}"/>
              </a:ext>
            </a:extLst>
          </p:cNvPr>
          <p:cNvSpPr/>
          <p:nvPr/>
        </p:nvSpPr>
        <p:spPr>
          <a:xfrm>
            <a:off x="3574351"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28" name="ホームベース 2">
            <a:extLst>
              <a:ext uri="{FF2B5EF4-FFF2-40B4-BE49-F238E27FC236}">
                <a16:creationId xmlns:a16="http://schemas.microsoft.com/office/drawing/2014/main" id="{99D2F4E1-9018-4BCA-9CB6-21201A57CF69}"/>
              </a:ext>
            </a:extLst>
          </p:cNvPr>
          <p:cNvSpPr/>
          <p:nvPr/>
        </p:nvSpPr>
        <p:spPr>
          <a:xfrm>
            <a:off x="5087404"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30" name="ホームベース 2">
            <a:extLst>
              <a:ext uri="{FF2B5EF4-FFF2-40B4-BE49-F238E27FC236}">
                <a16:creationId xmlns:a16="http://schemas.microsoft.com/office/drawing/2014/main" id="{5DE89FDE-DFBB-4EEB-9FFB-6909E89ACE6C}"/>
              </a:ext>
            </a:extLst>
          </p:cNvPr>
          <p:cNvSpPr/>
          <p:nvPr/>
        </p:nvSpPr>
        <p:spPr>
          <a:xfrm>
            <a:off x="6597342"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53" name="テキスト ボックス 2">
            <a:extLst>
              <a:ext uri="{FF2B5EF4-FFF2-40B4-BE49-F238E27FC236}">
                <a16:creationId xmlns:a16="http://schemas.microsoft.com/office/drawing/2014/main" id="{EA2281CA-EEC3-4298-8608-CFF8F3FB7F52}"/>
              </a:ext>
            </a:extLst>
          </p:cNvPr>
          <p:cNvSpPr txBox="1">
            <a:spLocks noChangeArrowheads="1"/>
          </p:cNvSpPr>
          <p:nvPr/>
        </p:nvSpPr>
        <p:spPr bwMode="auto">
          <a:xfrm>
            <a:off x="6705248" y="4784268"/>
            <a:ext cx="1728737"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eaLnBrk="1" hangingPunct="1">
              <a:spcBef>
                <a:spcPct val="0"/>
              </a:spcBef>
              <a:buFontTx/>
              <a:buNone/>
            </a:pPr>
            <a:r>
              <a:rPr lang="ja-JP" altLang="en-US" sz="1200" dirty="0">
                <a:latin typeface="Meiryo UI" panose="020B0604030504040204" pitchFamily="50" charset="-128"/>
              </a:rPr>
              <a:t>（社会実装の進め方）</a:t>
            </a:r>
          </a:p>
        </p:txBody>
      </p:sp>
      <p:sp>
        <p:nvSpPr>
          <p:cNvPr id="154" name="四角形: 角を丸くする 153">
            <a:extLst>
              <a:ext uri="{FF2B5EF4-FFF2-40B4-BE49-F238E27FC236}">
                <a16:creationId xmlns:a16="http://schemas.microsoft.com/office/drawing/2014/main" id="{34ABC49F-EB99-48AC-92AB-174D68F146FB}"/>
              </a:ext>
            </a:extLst>
          </p:cNvPr>
          <p:cNvSpPr/>
          <p:nvPr/>
        </p:nvSpPr>
        <p:spPr bwMode="auto">
          <a:xfrm>
            <a:off x="6705248" y="5032260"/>
            <a:ext cx="2690756" cy="859332"/>
          </a:xfrm>
          <a:prstGeom prst="roundRect">
            <a:avLst>
              <a:gd name="adj" fmla="val 5799"/>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・研究成果をどのような手法で進めていくのか。また、研究終了後、何年目を想定した社会実装の絵姿か分かるように記載。</a:t>
            </a:r>
          </a:p>
        </p:txBody>
      </p:sp>
      <p:sp>
        <p:nvSpPr>
          <p:cNvPr id="156" name="矢印: 下 155">
            <a:extLst>
              <a:ext uri="{FF2B5EF4-FFF2-40B4-BE49-F238E27FC236}">
                <a16:creationId xmlns:a16="http://schemas.microsoft.com/office/drawing/2014/main" id="{952DD6F6-2849-449F-B0AA-E54920E1238D}"/>
              </a:ext>
            </a:extLst>
          </p:cNvPr>
          <p:cNvSpPr/>
          <p:nvPr/>
        </p:nvSpPr>
        <p:spPr>
          <a:xfrm>
            <a:off x="8390414" y="4379424"/>
            <a:ext cx="724465" cy="620868"/>
          </a:xfrm>
          <a:prstGeom prst="downArrow">
            <a:avLst/>
          </a:prstGeom>
          <a:gradFill flip="none" rotWithShape="1">
            <a:gsLst>
              <a:gs pos="0">
                <a:srgbClr val="7165A3">
                  <a:lumMod val="67000"/>
                </a:srgbClr>
              </a:gs>
              <a:gs pos="48000">
                <a:srgbClr val="7165A3">
                  <a:lumMod val="97000"/>
                  <a:lumOff val="3000"/>
                </a:srgbClr>
              </a:gs>
              <a:gs pos="100000">
                <a:srgbClr val="7165A3">
                  <a:lumMod val="60000"/>
                  <a:lumOff val="40000"/>
                </a:srgbClr>
              </a:gs>
            </a:gsLst>
            <a:lin ang="16200000" scaled="1"/>
            <a:tileRect/>
          </a:gradFill>
          <a:ln>
            <a:noFill/>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1800" b="0" i="0" u="none" strike="noStrike" kern="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42" name="四角形: 角を丸くする 41">
            <a:extLst>
              <a:ext uri="{FF2B5EF4-FFF2-40B4-BE49-F238E27FC236}">
                <a16:creationId xmlns:a16="http://schemas.microsoft.com/office/drawing/2014/main" id="{AFC37026-C4B5-4E8B-8EAC-9B70D8AD2185}"/>
              </a:ext>
            </a:extLst>
          </p:cNvPr>
          <p:cNvSpPr/>
          <p:nvPr/>
        </p:nvSpPr>
        <p:spPr bwMode="auto">
          <a:xfrm>
            <a:off x="2154175"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3" name="四角形: 角を丸くする 42">
            <a:extLst>
              <a:ext uri="{FF2B5EF4-FFF2-40B4-BE49-F238E27FC236}">
                <a16:creationId xmlns:a16="http://schemas.microsoft.com/office/drawing/2014/main" id="{527523F6-5599-4BD2-AF6E-03D053139B09}"/>
              </a:ext>
            </a:extLst>
          </p:cNvPr>
          <p:cNvSpPr/>
          <p:nvPr/>
        </p:nvSpPr>
        <p:spPr bwMode="auto">
          <a:xfrm>
            <a:off x="3661250"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4" name="四角形: 角を丸くする 43">
            <a:extLst>
              <a:ext uri="{FF2B5EF4-FFF2-40B4-BE49-F238E27FC236}">
                <a16:creationId xmlns:a16="http://schemas.microsoft.com/office/drawing/2014/main" id="{E58DEAFB-4792-429E-BEB8-3E100ABC1AAB}"/>
              </a:ext>
            </a:extLst>
          </p:cNvPr>
          <p:cNvSpPr/>
          <p:nvPr/>
        </p:nvSpPr>
        <p:spPr bwMode="auto">
          <a:xfrm>
            <a:off x="5174303"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5" name="テキスト ボックス 44">
            <a:extLst>
              <a:ext uri="{FF2B5EF4-FFF2-40B4-BE49-F238E27FC236}">
                <a16:creationId xmlns:a16="http://schemas.microsoft.com/office/drawing/2014/main" id="{005C05AF-9583-4508-979F-F8C73B4F9C21}"/>
              </a:ext>
            </a:extLst>
          </p:cNvPr>
          <p:cNvSpPr txBox="1"/>
          <p:nvPr/>
        </p:nvSpPr>
        <p:spPr>
          <a:xfrm>
            <a:off x="129931" y="92074"/>
            <a:ext cx="4974439" cy="1077218"/>
          </a:xfrm>
          <a:prstGeom prst="rect">
            <a:avLst/>
          </a:prstGeom>
          <a:noFill/>
        </p:spPr>
        <p:txBody>
          <a:bodyPr wrap="none" rtlCol="0">
            <a:spAutoFit/>
          </a:bodyPr>
          <a:lstStyle/>
          <a:p>
            <a:r>
              <a:rPr kumimoji="1" lang="ja-JP" altLang="en-US" sz="1600" b="1" dirty="0">
                <a:latin typeface="Meiryo UI" panose="020B0604030504040204" pitchFamily="50" charset="-128"/>
                <a:ea typeface="Meiryo UI" panose="020B0604030504040204" pitchFamily="50" charset="-128"/>
              </a:rPr>
              <a:t>みどりの食料システム戦略実現技術開発・実証事業のうち</a:t>
            </a:r>
            <a:endParaRPr kumimoji="1" lang="en-US" altLang="ja-JP" sz="1600" b="1" dirty="0">
              <a:latin typeface="Meiryo UI" panose="020B0604030504040204" pitchFamily="50" charset="-128"/>
              <a:ea typeface="Meiryo UI" panose="020B0604030504040204" pitchFamily="50" charset="-128"/>
            </a:endParaRPr>
          </a:p>
          <a:p>
            <a:r>
              <a:rPr kumimoji="1" lang="ja-JP" altLang="en-US" sz="1600" b="1" dirty="0">
                <a:latin typeface="Meiryo UI" panose="020B0604030504040204" pitchFamily="50" charset="-128"/>
                <a:ea typeface="Meiryo UI" panose="020B0604030504040204" pitchFamily="50" charset="-128"/>
              </a:rPr>
              <a:t>農林水産研究の推進（委託プロジェクト研究）</a:t>
            </a:r>
            <a:endParaRPr lang="en-US" altLang="ja-JP" sz="1600" b="1" dirty="0">
              <a:latin typeface="Meiryo UI" panose="020B0604030504040204" pitchFamily="50" charset="-128"/>
              <a:ea typeface="Meiryo UI" panose="020B0604030504040204" pitchFamily="50" charset="-128"/>
            </a:endParaRPr>
          </a:p>
          <a:p>
            <a:r>
              <a:rPr kumimoji="1" lang="ja-JP" altLang="en-US" sz="1600" b="1" dirty="0">
                <a:latin typeface="Meiryo UI" panose="020B0604030504040204" pitchFamily="50" charset="-128"/>
                <a:ea typeface="Meiryo UI" panose="020B0604030504040204" pitchFamily="50" charset="-128"/>
              </a:rPr>
              <a:t>○○の開発</a:t>
            </a:r>
            <a:r>
              <a:rPr lang="en-US" altLang="ja-JP" sz="1100" dirty="0">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公募</a:t>
            </a:r>
            <a:r>
              <a:rPr kumimoji="1" lang="ja-JP" altLang="en-US" sz="1100" dirty="0">
                <a:latin typeface="Meiryo UI" panose="020B0604030504040204" pitchFamily="50" charset="-128"/>
                <a:ea typeface="Meiryo UI" panose="020B0604030504040204" pitchFamily="50" charset="-128"/>
              </a:rPr>
              <a:t>課題名</a:t>
            </a:r>
            <a:r>
              <a:rPr lang="ja-JP" altLang="en-US" sz="1100" dirty="0">
                <a:latin typeface="Meiryo UI" panose="020B0604030504040204" pitchFamily="50" charset="-128"/>
                <a:ea typeface="Meiryo UI" panose="020B0604030504040204" pitchFamily="50" charset="-128"/>
              </a:rPr>
              <a:t>を記載、</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16</a:t>
            </a:r>
            <a:r>
              <a:rPr lang="ja-JP" altLang="en-US" sz="1100" dirty="0">
                <a:latin typeface="Meiryo UI" panose="020B0604030504040204" pitchFamily="50" charset="-128"/>
                <a:ea typeface="Meiryo UI" panose="020B0604030504040204" pitchFamily="50" charset="-128"/>
              </a:rPr>
              <a:t>ポイント、太字</a:t>
            </a:r>
            <a:endParaRPr kumimoji="1" lang="en-US" altLang="ja-JP" sz="1100" dirty="0">
              <a:latin typeface="Meiryo UI" panose="020B0604030504040204" pitchFamily="50" charset="-128"/>
              <a:ea typeface="Meiryo UI" panose="020B0604030504040204" pitchFamily="50" charset="-128"/>
            </a:endParaRPr>
          </a:p>
          <a:p>
            <a:r>
              <a:rPr kumimoji="1" lang="en-US" altLang="ja-JP" sz="1600" b="1" dirty="0">
                <a:latin typeface="Meiryo UI" panose="020B0604030504040204" pitchFamily="50" charset="-128"/>
                <a:ea typeface="Meiryo UI" panose="020B0604030504040204" pitchFamily="50" charset="-128"/>
              </a:rPr>
              <a:t>【</a:t>
            </a:r>
            <a:r>
              <a:rPr kumimoji="1" lang="ja-JP" altLang="en-US" sz="1600" b="1" dirty="0">
                <a:latin typeface="Meiryo UI" panose="020B0604030504040204" pitchFamily="50" charset="-128"/>
                <a:ea typeface="Meiryo UI" panose="020B0604030504040204" pitchFamily="50" charset="-128"/>
              </a:rPr>
              <a:t>〇年間の研究ロードマップイメージ</a:t>
            </a:r>
            <a:r>
              <a:rPr kumimoji="1" lang="en-US" altLang="ja-JP" sz="1600" b="1" dirty="0">
                <a:latin typeface="Meiryo UI" panose="020B0604030504040204" pitchFamily="50" charset="-128"/>
                <a:ea typeface="Meiryo UI" panose="020B0604030504040204" pitchFamily="50" charset="-128"/>
              </a:rPr>
              <a:t>】</a:t>
            </a:r>
            <a:endParaRPr kumimoji="1" lang="ja-JP" altLang="en-US" sz="1600" b="1" dirty="0">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264B81E1-8A32-4576-8C3D-BC50C8829AFF}"/>
              </a:ext>
            </a:extLst>
          </p:cNvPr>
          <p:cNvSpPr txBox="1"/>
          <p:nvPr/>
        </p:nvSpPr>
        <p:spPr>
          <a:xfrm>
            <a:off x="6105128" y="16748"/>
            <a:ext cx="3016032" cy="1107996"/>
          </a:xfrm>
          <a:prstGeom prst="rect">
            <a:avLst/>
          </a:prstGeom>
          <a:noFill/>
        </p:spPr>
        <p:txBody>
          <a:bodyPr wrap="square" rtlCol="0">
            <a:spAutoFit/>
          </a:bodyPr>
          <a:lstStyle/>
          <a:p>
            <a:r>
              <a:rPr kumimoji="1" lang="ja-JP" altLang="en-US" sz="1100" dirty="0"/>
              <a:t>（記載の注意）</a:t>
            </a:r>
            <a:endParaRPr kumimoji="1" lang="en-US" altLang="ja-JP" sz="1100" dirty="0"/>
          </a:p>
          <a:p>
            <a:r>
              <a:rPr lang="ja-JP" altLang="en-US" sz="1100" dirty="0"/>
              <a:t>・図形のサイズや位置は原則変更禁止</a:t>
            </a:r>
            <a:endParaRPr lang="en-US" altLang="ja-JP" sz="1100" dirty="0"/>
          </a:p>
          <a:p>
            <a:r>
              <a:rPr lang="ja-JP" altLang="en-US" sz="1100" dirty="0"/>
              <a:t>・現状の図形のサイズでは記載しきれない場合は、図形を縦に拡大して対応</a:t>
            </a:r>
            <a:endParaRPr lang="en-US" altLang="ja-JP" sz="1100" dirty="0"/>
          </a:p>
          <a:p>
            <a:r>
              <a:rPr kumimoji="1" lang="ja-JP" altLang="en-US" sz="1100" dirty="0"/>
              <a:t>・</a:t>
            </a:r>
            <a:r>
              <a:rPr kumimoji="1" lang="en-US" altLang="ja-JP" sz="1100" dirty="0"/>
              <a:t>A4</a:t>
            </a:r>
            <a:r>
              <a:rPr kumimoji="1" lang="ja-JP" altLang="en-US" sz="1100" dirty="0"/>
              <a:t>、一枚</a:t>
            </a:r>
            <a:endParaRPr kumimoji="1" lang="en-US" altLang="ja-JP" sz="1100" dirty="0"/>
          </a:p>
          <a:p>
            <a:r>
              <a:rPr lang="ja-JP" altLang="en-US" sz="1100" dirty="0"/>
              <a:t>・フォントは</a:t>
            </a:r>
            <a:r>
              <a:rPr lang="en-US" altLang="ja-JP" sz="1100" dirty="0" err="1"/>
              <a:t>Meiryo</a:t>
            </a:r>
            <a:r>
              <a:rPr lang="en-US" altLang="ja-JP" sz="1100" dirty="0"/>
              <a:t> UI</a:t>
            </a:r>
            <a:r>
              <a:rPr lang="ja-JP" altLang="en-US" sz="1100" dirty="0"/>
              <a:t>、９ポイントとすること</a:t>
            </a:r>
            <a:endParaRPr kumimoji="1" lang="ja-JP" altLang="en-US" sz="1100" dirty="0"/>
          </a:p>
        </p:txBody>
      </p:sp>
      <p:sp>
        <p:nvSpPr>
          <p:cNvPr id="3" name="テキスト ボックス 2">
            <a:extLst>
              <a:ext uri="{FF2B5EF4-FFF2-40B4-BE49-F238E27FC236}">
                <a16:creationId xmlns:a16="http://schemas.microsoft.com/office/drawing/2014/main" id="{4046F332-EE77-4D2F-ACD5-C080A79970C1}"/>
              </a:ext>
            </a:extLst>
          </p:cNvPr>
          <p:cNvSpPr txBox="1"/>
          <p:nvPr/>
        </p:nvSpPr>
        <p:spPr>
          <a:xfrm>
            <a:off x="535254" y="1124744"/>
            <a:ext cx="8835492" cy="646331"/>
          </a:xfrm>
          <a:prstGeom prst="rect">
            <a:avLst/>
          </a:prstGeom>
          <a:noFill/>
          <a:ln>
            <a:solidFill>
              <a:schemeClr val="tx1"/>
            </a:solidFill>
          </a:ln>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研究目的</a:t>
            </a:r>
            <a:endParaRPr kumimoji="1" lang="en-US" altLang="ja-JP" sz="1400" b="1" dirty="0">
              <a:latin typeface="Meiryo UI" panose="020B0604030504040204" pitchFamily="50" charset="-128"/>
              <a:ea typeface="Meiryo UI" panose="020B0604030504040204" pitchFamily="50" charset="-128"/>
            </a:endParaRPr>
          </a:p>
          <a:p>
            <a:r>
              <a:rPr kumimoji="1" lang="ja-JP" altLang="en-US" sz="1100">
                <a:latin typeface="Meiryo UI" panose="020B0604030504040204" pitchFamily="50" charset="-128"/>
                <a:ea typeface="Meiryo UI" panose="020B0604030504040204" pitchFamily="50" charset="-128"/>
              </a:rPr>
              <a:t>研究概要の</a:t>
            </a:r>
            <a:r>
              <a:rPr kumimoji="1" lang="ja-JP" altLang="en-US" sz="1100" dirty="0">
                <a:latin typeface="Meiryo UI" panose="020B0604030504040204" pitchFamily="50" charset="-128"/>
                <a:ea typeface="Meiryo UI" panose="020B0604030504040204" pitchFamily="50" charset="-128"/>
              </a:rPr>
              <a:t>研究目的を記載。</a:t>
            </a:r>
            <a:r>
              <a:rPr lang="en-US" altLang="ja-JP" sz="1100" dirty="0">
                <a:latin typeface="Meiryo UI" panose="020B0604030504040204" pitchFamily="50" charset="-128"/>
                <a:ea typeface="Meiryo UI" panose="020B0604030504040204" pitchFamily="50" charset="-128"/>
              </a:rPr>
              <a:t> </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11</a:t>
            </a:r>
            <a:r>
              <a:rPr lang="ja-JP" altLang="en-US" sz="1100" dirty="0">
                <a:latin typeface="Meiryo UI" panose="020B0604030504040204" pitchFamily="50" charset="-128"/>
                <a:ea typeface="Meiryo UI" panose="020B0604030504040204" pitchFamily="50" charset="-128"/>
              </a:rPr>
              <a:t>ポイント</a:t>
            </a:r>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7C577D55-859D-4219-A61A-ED042E78E2DF}"/>
              </a:ext>
            </a:extLst>
          </p:cNvPr>
          <p:cNvSpPr txBox="1"/>
          <p:nvPr/>
        </p:nvSpPr>
        <p:spPr>
          <a:xfrm>
            <a:off x="535254" y="5963084"/>
            <a:ext cx="8835492" cy="815608"/>
          </a:xfrm>
          <a:prstGeom prst="rect">
            <a:avLst/>
          </a:prstGeom>
          <a:noFill/>
          <a:ln>
            <a:solidFill>
              <a:schemeClr val="tx1"/>
            </a:solidFill>
          </a:ln>
        </p:spPr>
        <p:txBody>
          <a:bodyPr wrap="square" rtlCol="0">
            <a:spAutoFit/>
          </a:bodyPr>
          <a:lstStyle/>
          <a:p>
            <a:r>
              <a:rPr lang="ja-JP" altLang="en-US" sz="1400" b="1" dirty="0">
                <a:latin typeface="Meiryo UI" panose="020B0604030504040204" pitchFamily="50" charset="-128"/>
                <a:ea typeface="Meiryo UI" panose="020B0604030504040204" pitchFamily="50" charset="-128"/>
              </a:rPr>
              <a:t>研究達成・成果の社会実装により、期待される効果</a:t>
            </a:r>
            <a:endParaRPr kumimoji="1" lang="en-US" altLang="ja-JP" sz="1400" b="1"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研究概要図の期待される効果を記載。</a:t>
            </a:r>
            <a:r>
              <a:rPr lang="en-US" altLang="ja-JP" sz="1100" dirty="0">
                <a:latin typeface="Meiryo UI" panose="020B0604030504040204" pitchFamily="50" charset="-128"/>
                <a:ea typeface="Meiryo UI" panose="020B0604030504040204" pitchFamily="50" charset="-128"/>
              </a:rPr>
              <a:t> </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11</a:t>
            </a:r>
            <a:r>
              <a:rPr lang="ja-JP" altLang="en-US" sz="1100" dirty="0">
                <a:latin typeface="Meiryo UI" panose="020B0604030504040204" pitchFamily="50" charset="-128"/>
                <a:ea typeface="Meiryo UI" panose="020B0604030504040204" pitchFamily="50" charset="-128"/>
              </a:rPr>
              <a:t>ポイント</a:t>
            </a:r>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81921537"/>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455</Words>
  <Application>Microsoft Office PowerPoint</Application>
  <PresentationFormat>A4 210 x 297 mm</PresentationFormat>
  <Paragraphs>41</Paragraphs>
  <Slides>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Meiryo UI</vt:lpstr>
      <vt:lpstr>ＭＳ 明朝</vt:lpstr>
      <vt:lpstr>Arial</vt:lpstr>
      <vt:lpstr>Calibri</vt:lpstr>
      <vt:lpstr>1_blank</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2021-01-01T02:05:52Z</dcterms:created>
  <dcterms:modified xsi:type="dcterms:W3CDTF">2023-12-25T02:01:12Z</dcterms:modified>
</cp:coreProperties>
</file>